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58" r:id="rId1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142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818" autoAdjust="0"/>
    <p:restoredTop sz="94660"/>
  </p:normalViewPr>
  <p:slideViewPr>
    <p:cSldViewPr>
      <p:cViewPr varScale="1">
        <p:scale>
          <a:sx n="106" d="100"/>
          <a:sy n="106" d="100"/>
        </p:scale>
        <p:origin x="-2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4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0" sz="1200" smtClean="0">
                <a:ea typeface="+mn-ea"/>
              </a:defRPr>
            </a:lvl1pPr>
          </a:lstStyle>
          <a:p>
            <a:pPr>
              <a:defRPr/>
            </a:pPr>
            <a:fld id="{F6FD4772-149E-4ED7-85A6-5D164CC3732F}" type="datetimeFigureOut">
              <a:rPr lang="zh-TW" altLang="en-US"/>
              <a:pPr>
                <a:defRPr/>
              </a:pPr>
              <a:t>2013/2/24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0" sz="1200" smtClean="0">
                <a:ea typeface="+mn-ea"/>
              </a:defRPr>
            </a:lvl1pPr>
          </a:lstStyle>
          <a:p>
            <a:pPr>
              <a:defRPr/>
            </a:pPr>
            <a:fld id="{0C2C6722-B764-4A37-A51F-A4A87798D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0" sz="1200" smtClean="0">
                <a:ea typeface="+mn-ea"/>
              </a:defRPr>
            </a:lvl1pPr>
          </a:lstStyle>
          <a:p>
            <a:pPr>
              <a:defRPr/>
            </a:pPr>
            <a:fld id="{CD458EB0-456C-4628-ABD5-13E30A9C966B}" type="datetimeFigureOut">
              <a:rPr lang="zh-TW" altLang="en-US"/>
              <a:pPr>
                <a:defRPr/>
              </a:pPr>
              <a:t>2013/2/24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0" sz="1200" smtClean="0">
                <a:ea typeface="+mn-ea"/>
              </a:defRPr>
            </a:lvl1pPr>
          </a:lstStyle>
          <a:p>
            <a:pPr>
              <a:defRPr/>
            </a:pPr>
            <a:fld id="{70D7FC5B-9A89-4A01-916C-C5BB873D487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150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4ED262-F019-4E9F-909C-BA9D3B889543}" type="slidenum">
              <a:rPr lang="zh-TW" altLang="en-US"/>
              <a:pPr/>
              <a:t>6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6032A-0E97-4AA3-837C-257D284984C9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EBFAB-B3E0-4313-90A9-492D2F59431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DF874-49E8-4DDB-8D0C-937EC708429A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AB9D4-A8C2-4849-8DCD-BFADDCD6AB8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7480F-5F19-4D3B-8122-08063DA84593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7D25C-358B-441C-A2E0-BAFEC63E2A7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49560-C553-4365-82A8-266FE63C2622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E1D58-3ABB-43C9-A479-D14CED6F33C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4486E-7850-4DE1-80A5-50A28E890CD8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A1580-D12E-4BDB-828B-E5BF472DD8E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32271-3192-4E39-9456-B99FB0F6E83D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5E563-7DE3-449C-9517-3B77A2BCCF3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482C4-4D35-4355-8ACC-16684198613B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A27E3-9A66-4C80-A5BD-B2D9F7FECCD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3CC26-5A72-4B1A-9D8B-09F5C5819B3E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DD178-F2F6-4C73-9124-E78021D1916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C4AA-5961-42E1-A749-59C417C215E3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BC057-8A00-44B4-8475-D24F5FC15D5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DC05A-718C-43B8-AF5A-4F6B1D184D14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4E518-0229-4027-ABA0-446C75568F6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1B900-AF65-4000-920F-F4614EE8920A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39B8F-409E-4D3D-BC6E-E2A1AA5ECBB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  <a:endParaRPr lang="fr-CA" altLang="zh-TW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  <a:endParaRPr lang="fr-CA" altLang="zh-TW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Calibri" pitchFamily="34" charset="0"/>
                <a:ea typeface="+mn-ea"/>
              </a:defRPr>
            </a:lvl1pPr>
          </a:lstStyle>
          <a:p>
            <a:pPr>
              <a:defRPr/>
            </a:pPr>
            <a:fld id="{CF3C4714-8741-4A8D-A6B2-AF44C051F659}" type="datetimeFigureOut">
              <a:rPr lang="fr-FR" altLang="zh-TW"/>
              <a:pPr>
                <a:defRPr/>
              </a:pPr>
              <a:t>24/02/2013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Calibri" pitchFamily="34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latin typeface="Calibri" pitchFamily="34" charset="0"/>
                <a:ea typeface="+mn-ea"/>
              </a:defRPr>
            </a:lvl1pPr>
          </a:lstStyle>
          <a:p>
            <a:pPr>
              <a:defRPr/>
            </a:pPr>
            <a:fld id="{67295859-F325-42D4-B8E3-48A9404FE1D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http://farm3.staticflickr.com/2580/4031695966_5181186aab_z.jpg?zz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500063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  <a:cs typeface="+mn-cs"/>
              </a:rPr>
              <a:t>兩岸交流獎學金成果報告</a:t>
            </a:r>
            <a:r>
              <a:rPr lang="en-US" altLang="zh-TW" b="1" dirty="0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  <a:cs typeface="+mn-cs"/>
              </a:rPr>
              <a:t/>
            </a:r>
            <a:br>
              <a:rPr lang="en-US" altLang="zh-TW" b="1" dirty="0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b="1" dirty="0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  <a:cs typeface="+mn-cs"/>
              </a:rPr>
              <a:t>浙江大學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dirty="0" smtClean="0">
                <a:latin typeface="標楷體" pitchFamily="65" charset="-120"/>
                <a:ea typeface="標楷體" pitchFamily="65" charset="-120"/>
              </a:rPr>
            </a:br>
            <a:endParaRPr lang="fr-CA" sz="4000" dirty="0" smtClean="0">
              <a:solidFill>
                <a:srgbClr val="401427"/>
              </a:solidFill>
            </a:endParaRPr>
          </a:p>
        </p:txBody>
      </p:sp>
      <p:sp>
        <p:nvSpPr>
          <p:cNvPr id="15364" name="Sous-titre 2"/>
          <p:cNvSpPr>
            <a:spLocks noGrp="1"/>
          </p:cNvSpPr>
          <p:nvPr>
            <p:ph type="subTitle" idx="1"/>
          </p:nvPr>
        </p:nvSpPr>
        <p:spPr>
          <a:xfrm>
            <a:off x="1331913" y="1628775"/>
            <a:ext cx="6400800" cy="915988"/>
          </a:xfrm>
        </p:spPr>
        <p:txBody>
          <a:bodyPr/>
          <a:lstStyle/>
          <a:p>
            <a:r>
              <a:rPr lang="zh-TW" altLang="en-US" sz="2800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報告人</a:t>
            </a:r>
            <a:endParaRPr lang="en-US" altLang="zh-TW" sz="2800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材料</a:t>
            </a:r>
            <a:r>
              <a:rPr lang="en-US" altLang="zh-TW" sz="2800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14    </a:t>
            </a:r>
            <a:r>
              <a:rPr lang="zh-TW" altLang="en-US" sz="2800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李誠範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zh-TW" altLang="en-US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本校成員</a:t>
            </a:r>
            <a:endParaRPr lang="fr-CA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材料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14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李誠範　經濟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13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林孟柔</a:t>
            </a:r>
            <a:endParaRPr lang="en-US" altLang="zh-TW" sz="2800" dirty="0" smtClean="0">
              <a:solidFill>
                <a:srgbClr val="401427"/>
              </a:solidFill>
              <a:latin typeface="+mn-ea"/>
            </a:endParaRPr>
          </a:p>
          <a:p>
            <a:pPr>
              <a:buFont typeface="Arial" charset="0"/>
              <a:buNone/>
              <a:defRPr/>
            </a:pP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計財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14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簡育昰　醫環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14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林韋君</a:t>
            </a:r>
            <a:endParaRPr lang="en-US" altLang="zh-TW" sz="2800" dirty="0" smtClean="0">
              <a:solidFill>
                <a:srgbClr val="401427"/>
              </a:solidFill>
              <a:latin typeface="+mn-ea"/>
            </a:endParaRPr>
          </a:p>
          <a:p>
            <a:pPr>
              <a:buFont typeface="Arial" charset="0"/>
              <a:buNone/>
              <a:defRPr/>
            </a:pP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化工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14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陳世軒　理雙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14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賴怡樺</a:t>
            </a:r>
            <a:endParaRPr lang="en-US" altLang="zh-TW" sz="2800" dirty="0" smtClean="0">
              <a:solidFill>
                <a:srgbClr val="401427"/>
              </a:solidFill>
              <a:latin typeface="+mn-ea"/>
            </a:endParaRPr>
          </a:p>
          <a:p>
            <a:pPr>
              <a:buFont typeface="Arial" charset="0"/>
              <a:buNone/>
              <a:defRPr/>
            </a:pP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數學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13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朱柏璁　外文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14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謝采芸</a:t>
            </a:r>
            <a:endParaRPr lang="en-US" altLang="zh-TW" sz="2800" dirty="0" smtClean="0">
              <a:solidFill>
                <a:srgbClr val="401427"/>
              </a:solidFill>
              <a:latin typeface="+mn-ea"/>
            </a:endParaRPr>
          </a:p>
          <a:p>
            <a:pPr>
              <a:buFont typeface="Arial" charset="0"/>
              <a:buNone/>
              <a:defRPr/>
            </a:pP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生院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14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吳旻儒</a:t>
            </a:r>
            <a:endParaRPr lang="en-US" altLang="zh-TW" sz="2800" dirty="0" smtClean="0">
              <a:solidFill>
                <a:srgbClr val="401427"/>
              </a:solidFill>
              <a:latin typeface="+mn-ea"/>
            </a:endParaRPr>
          </a:p>
          <a:p>
            <a:pPr>
              <a:buFont typeface="Arial" charset="0"/>
              <a:buNone/>
              <a:defRPr/>
            </a:pP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資工</a:t>
            </a:r>
            <a:r>
              <a:rPr lang="en-US" altLang="zh-TW" sz="2800" dirty="0" smtClean="0">
                <a:solidFill>
                  <a:srgbClr val="401427"/>
                </a:solidFill>
                <a:latin typeface="+mn-ea"/>
              </a:rPr>
              <a:t>14</a:t>
            </a:r>
            <a:r>
              <a:rPr lang="zh-TW" altLang="en-US" sz="2800" dirty="0" smtClean="0">
                <a:solidFill>
                  <a:srgbClr val="401427"/>
                </a:solidFill>
                <a:latin typeface="+mn-ea"/>
              </a:rPr>
              <a:t>陳岳佟</a:t>
            </a:r>
            <a:endParaRPr lang="en-US" altLang="zh-TW" sz="2800" dirty="0" smtClean="0">
              <a:solidFill>
                <a:srgbClr val="401427"/>
              </a:solidFill>
              <a:latin typeface="+mn-ea"/>
            </a:endParaRPr>
          </a:p>
          <a:p>
            <a:pPr>
              <a:defRPr/>
            </a:pPr>
            <a:endParaRPr lang="fr-CA" dirty="0" smtClean="0">
              <a:solidFill>
                <a:srgbClr val="401427"/>
              </a:solidFill>
            </a:endParaRPr>
          </a:p>
        </p:txBody>
      </p:sp>
      <p:pic>
        <p:nvPicPr>
          <p:cNvPr id="4" name="Picture 2" descr="F:\picture\20120712-20120825暑期交換+杭州+蘇州+上海+黃山+山東+香港+澳門\IMG_23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00000">
            <a:off x="5148064" y="3861048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zh-TW" altLang="en-US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浙江大學</a:t>
            </a:r>
            <a:endParaRPr lang="fr-CA" altLang="en-US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11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r>
              <a:rPr lang="zh-TW" altLang="en-US" sz="2800" smtClean="0">
                <a:solidFill>
                  <a:srgbClr val="401427"/>
                </a:solidFill>
              </a:rPr>
              <a:t>地理位置：杭州 （西湖）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r>
              <a:rPr lang="zh-TW" altLang="en-US" sz="2800" smtClean="0">
                <a:solidFill>
                  <a:srgbClr val="401427"/>
                </a:solidFill>
              </a:rPr>
              <a:t>學校定位與排名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r>
              <a:rPr lang="zh-TW" altLang="en-US" sz="2800" smtClean="0">
                <a:solidFill>
                  <a:srgbClr val="401427"/>
                </a:solidFill>
              </a:rPr>
              <a:t>平均氣溫：</a:t>
            </a:r>
            <a:r>
              <a:rPr lang="en-US" altLang="zh-TW" sz="2800" smtClean="0">
                <a:solidFill>
                  <a:srgbClr val="401427"/>
                </a:solidFill>
              </a:rPr>
              <a:t>35</a:t>
            </a:r>
            <a:r>
              <a:rPr lang="zh-TW" altLang="en-US" sz="2800" smtClean="0">
                <a:solidFill>
                  <a:srgbClr val="401427"/>
                </a:solidFill>
              </a:rPr>
              <a:t>度左右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r>
              <a:rPr lang="zh-TW" altLang="en-US" sz="2800" smtClean="0">
                <a:solidFill>
                  <a:srgbClr val="401427"/>
                </a:solidFill>
              </a:rPr>
              <a:t>交換校區：玉泉校區（浙大老校區）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r>
              <a:rPr lang="zh-TW" altLang="en-US" sz="2800" smtClean="0">
                <a:solidFill>
                  <a:srgbClr val="401427"/>
                </a:solidFill>
              </a:rPr>
              <a:t>學校福利：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pPr>
              <a:buFont typeface="Arial" charset="0"/>
              <a:buNone/>
            </a:pPr>
            <a:r>
              <a:rPr lang="zh-TW" altLang="en-US" sz="2800" smtClean="0">
                <a:solidFill>
                  <a:srgbClr val="401427"/>
                </a:solidFill>
              </a:rPr>
              <a:t>　專人接待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pPr>
              <a:buFont typeface="Arial" charset="0"/>
              <a:buNone/>
            </a:pPr>
            <a:r>
              <a:rPr lang="zh-TW" altLang="en-US" sz="2800" smtClean="0">
                <a:solidFill>
                  <a:srgbClr val="401427"/>
                </a:solidFill>
              </a:rPr>
              <a:t>　</a:t>
            </a:r>
            <a:r>
              <a:rPr lang="en-US" altLang="zh-TW" sz="2800" smtClean="0">
                <a:solidFill>
                  <a:srgbClr val="401427"/>
                </a:solidFill>
              </a:rPr>
              <a:t>600RMB</a:t>
            </a:r>
            <a:r>
              <a:rPr lang="zh-TW" altLang="en-US" sz="2800" smtClean="0">
                <a:solidFill>
                  <a:srgbClr val="401427"/>
                </a:solidFill>
              </a:rPr>
              <a:t>飯卡 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pPr>
              <a:buFont typeface="Arial" charset="0"/>
              <a:buNone/>
            </a:pPr>
            <a:r>
              <a:rPr lang="zh-TW" altLang="en-US" sz="2800" smtClean="0">
                <a:solidFill>
                  <a:srgbClr val="401427"/>
                </a:solidFill>
              </a:rPr>
              <a:t>　</a:t>
            </a:r>
            <a:r>
              <a:rPr lang="en-US" altLang="zh-TW" sz="2800" smtClean="0">
                <a:solidFill>
                  <a:srgbClr val="401427"/>
                </a:solidFill>
              </a:rPr>
              <a:t>300RMB</a:t>
            </a:r>
            <a:r>
              <a:rPr lang="zh-TW" altLang="en-US" sz="2800" smtClean="0">
                <a:solidFill>
                  <a:srgbClr val="401427"/>
                </a:solidFill>
              </a:rPr>
              <a:t>現金 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pPr>
              <a:buFont typeface="Arial" charset="0"/>
              <a:buNone/>
            </a:pPr>
            <a:r>
              <a:rPr lang="zh-TW" altLang="en-US" sz="2800" smtClean="0">
                <a:solidFill>
                  <a:srgbClr val="401427"/>
                </a:solidFill>
              </a:rPr>
              <a:t>　</a:t>
            </a:r>
            <a:r>
              <a:rPr lang="en-US" altLang="zh-TW" sz="2800" smtClean="0">
                <a:solidFill>
                  <a:srgbClr val="401427"/>
                </a:solidFill>
              </a:rPr>
              <a:t>2-3</a:t>
            </a:r>
            <a:r>
              <a:rPr lang="zh-TW" altLang="en-US" sz="2800" smtClean="0">
                <a:solidFill>
                  <a:srgbClr val="401427"/>
                </a:solidFill>
              </a:rPr>
              <a:t>次旅遊</a:t>
            </a:r>
            <a:endParaRPr lang="en-US" altLang="zh-TW" sz="2800" smtClean="0">
              <a:solidFill>
                <a:srgbClr val="401427"/>
              </a:solidFill>
            </a:endParaRPr>
          </a:p>
        </p:txBody>
      </p:sp>
      <p:pic>
        <p:nvPicPr>
          <p:cNvPr id="4" name="Picture 2" descr="F:\picture\20120712-20120825暑期交換+杭州+蘇州+上海+黃山+山東+香港+澳門\IMG_25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00000">
            <a:off x="5148064" y="3861048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zh-TW" altLang="en-US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住宿品質</a:t>
            </a:r>
            <a:endParaRPr lang="fr-CA" altLang="en-US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r>
              <a:rPr lang="zh-TW" altLang="en-US" smtClean="0">
                <a:solidFill>
                  <a:srgbClr val="401427"/>
                </a:solidFill>
              </a:rPr>
              <a:t>冷氣、電視</a:t>
            </a:r>
            <a:endParaRPr lang="en-US" altLang="zh-TW" smtClean="0">
              <a:solidFill>
                <a:srgbClr val="401427"/>
              </a:solidFill>
            </a:endParaRPr>
          </a:p>
          <a:p>
            <a:r>
              <a:rPr lang="zh-TW" altLang="en-US" smtClean="0">
                <a:solidFill>
                  <a:srgbClr val="401427"/>
                </a:solidFill>
              </a:rPr>
              <a:t>獨立衛浴、浴缸</a:t>
            </a:r>
            <a:endParaRPr lang="en-US" altLang="zh-TW" smtClean="0">
              <a:solidFill>
                <a:srgbClr val="401427"/>
              </a:solidFill>
            </a:endParaRPr>
          </a:p>
          <a:p>
            <a:r>
              <a:rPr lang="zh-TW" altLang="en-US" smtClean="0">
                <a:solidFill>
                  <a:srgbClr val="401427"/>
                </a:solidFill>
              </a:rPr>
              <a:t>每日有專人換洗床單和被單</a:t>
            </a:r>
            <a:endParaRPr lang="en-US" altLang="zh-TW" smtClean="0">
              <a:solidFill>
                <a:srgbClr val="401427"/>
              </a:solidFill>
            </a:endParaRPr>
          </a:p>
          <a:p>
            <a:endParaRPr lang="en-US" altLang="zh-TW" smtClean="0"/>
          </a:p>
        </p:txBody>
      </p:sp>
      <p:pic>
        <p:nvPicPr>
          <p:cNvPr id="4" name="Picture 3" descr="F:\picture\20120712-20120825暑期交換+杭州+蘇州+上海+黃山+山東+香港+澳門\IMG_3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00000">
            <a:off x="4644008" y="3789040"/>
            <a:ext cx="432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zh-TW" altLang="en-US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生活資訊</a:t>
            </a:r>
            <a:endParaRPr lang="fr-CA" altLang="en-US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2800" dirty="0" smtClean="0">
                <a:solidFill>
                  <a:srgbClr val="401427"/>
                </a:solidFill>
              </a:rPr>
              <a:t>食：學校食堂或校外餐廳</a:t>
            </a:r>
            <a:endParaRPr lang="en-US" altLang="zh-TW" sz="2800" dirty="0" smtClean="0">
              <a:solidFill>
                <a:srgbClr val="401427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2800" dirty="0" smtClean="0">
                <a:solidFill>
                  <a:srgbClr val="401427"/>
                </a:solidFill>
              </a:rPr>
              <a:t>物價：比新竹便宜一點</a:t>
            </a:r>
            <a:endParaRPr lang="en-US" altLang="zh-TW" sz="2800" dirty="0" smtClean="0">
              <a:solidFill>
                <a:srgbClr val="401427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zh-TW" sz="2800" dirty="0" smtClean="0">
                <a:solidFill>
                  <a:srgbClr val="401427"/>
                </a:solidFill>
              </a:rPr>
              <a:t>錢</a:t>
            </a:r>
            <a:r>
              <a:rPr lang="zh-TW" altLang="en-US" sz="2800" dirty="0" smtClean="0">
                <a:solidFill>
                  <a:srgbClr val="401427"/>
                </a:solidFill>
              </a:rPr>
              <a:t>：</a:t>
            </a:r>
            <a:r>
              <a:rPr lang="en-US" altLang="zh-TW" sz="2800" dirty="0" smtClean="0">
                <a:solidFill>
                  <a:srgbClr val="401427"/>
                </a:solidFill>
              </a:rPr>
              <a:t>4000</a:t>
            </a:r>
            <a:r>
              <a:rPr lang="zh-TW" altLang="zh-TW" sz="2800" dirty="0" smtClean="0">
                <a:solidFill>
                  <a:srgbClr val="401427"/>
                </a:solidFill>
              </a:rPr>
              <a:t>（底限）</a:t>
            </a:r>
            <a:r>
              <a:rPr lang="en-US" altLang="zh-TW" sz="2800" dirty="0" smtClean="0">
                <a:solidFill>
                  <a:srgbClr val="401427"/>
                </a:solidFill>
              </a:rPr>
              <a:t>-10000RMB</a:t>
            </a:r>
            <a:r>
              <a:rPr lang="zh-TW" altLang="zh-TW" sz="2800" dirty="0" smtClean="0">
                <a:solidFill>
                  <a:srgbClr val="401427"/>
                </a:solidFill>
              </a:rPr>
              <a:t>（花爽爽）</a:t>
            </a:r>
            <a:endParaRPr lang="en-US" altLang="zh-TW" sz="2800" dirty="0" smtClean="0">
              <a:solidFill>
                <a:srgbClr val="401427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2800" dirty="0" smtClean="0">
                <a:solidFill>
                  <a:srgbClr val="401427"/>
                </a:solidFill>
              </a:rPr>
              <a:t>醫療：自求多福</a:t>
            </a:r>
            <a:endParaRPr lang="en-US" altLang="zh-TW" sz="2800" dirty="0" smtClean="0">
              <a:solidFill>
                <a:srgbClr val="401427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2800" dirty="0" smtClean="0">
                <a:solidFill>
                  <a:srgbClr val="401427"/>
                </a:solidFill>
              </a:rPr>
              <a:t>網路：自由門、無國界、清大ＶＰＮ</a:t>
            </a:r>
            <a:endParaRPr lang="en-US" altLang="zh-TW" sz="2800" dirty="0" smtClean="0">
              <a:solidFill>
                <a:srgbClr val="401427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2800" dirty="0" smtClean="0">
                <a:solidFill>
                  <a:srgbClr val="401427"/>
                </a:solidFill>
              </a:rPr>
              <a:t>旅遊：學校安排</a:t>
            </a:r>
            <a:r>
              <a:rPr lang="en-US" altLang="zh-TW" sz="2800" dirty="0" smtClean="0">
                <a:solidFill>
                  <a:srgbClr val="401427"/>
                </a:solidFill>
              </a:rPr>
              <a:t>or</a:t>
            </a:r>
            <a:r>
              <a:rPr lang="zh-TW" altLang="en-US" sz="2800" dirty="0" smtClean="0">
                <a:solidFill>
                  <a:srgbClr val="401427"/>
                </a:solidFill>
              </a:rPr>
              <a:t>自由行（</a:t>
            </a:r>
            <a:r>
              <a:rPr lang="zh-TW" altLang="en-US" sz="2800" strike="sngStrike" dirty="0" smtClean="0">
                <a:solidFill>
                  <a:srgbClr val="401427"/>
                </a:solidFill>
              </a:rPr>
              <a:t>旅行社</a:t>
            </a:r>
            <a:r>
              <a:rPr lang="zh-TW" altLang="en-US" sz="2800" dirty="0" smtClean="0">
                <a:solidFill>
                  <a:srgbClr val="401427"/>
                </a:solidFill>
              </a:rPr>
              <a:t>）</a:t>
            </a:r>
            <a:endParaRPr lang="en-US" altLang="zh-TW" sz="2800" dirty="0" smtClean="0">
              <a:solidFill>
                <a:srgbClr val="401427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2800" dirty="0" smtClean="0">
                <a:solidFill>
                  <a:srgbClr val="401427"/>
                </a:solidFill>
              </a:rPr>
              <a:t>通信：手機</a:t>
            </a:r>
            <a:endParaRPr lang="en-US" altLang="zh-TW" sz="2800" dirty="0" smtClean="0">
              <a:solidFill>
                <a:srgbClr val="401427"/>
              </a:solidFill>
            </a:endParaRP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zh-TW" altLang="en-US" sz="2800" dirty="0" smtClean="0">
                <a:solidFill>
                  <a:srgbClr val="401427"/>
                </a:solidFill>
              </a:rPr>
              <a:t>　　　、</a:t>
            </a:r>
            <a:r>
              <a:rPr lang="en-US" altLang="zh-TW" sz="2800" dirty="0" err="1" smtClean="0">
                <a:solidFill>
                  <a:srgbClr val="401427"/>
                </a:solidFill>
              </a:rPr>
              <a:t>skype</a:t>
            </a:r>
            <a:endParaRPr lang="en-US" altLang="zh-TW" sz="2800" dirty="0" smtClean="0">
              <a:solidFill>
                <a:srgbClr val="401427"/>
              </a:solidFill>
            </a:endParaRP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zh-TW" altLang="en-US" sz="2800" dirty="0" smtClean="0">
                <a:solidFill>
                  <a:srgbClr val="401427"/>
                </a:solidFill>
              </a:rPr>
              <a:t>　　　、</a:t>
            </a:r>
            <a:r>
              <a:rPr lang="en-US" altLang="zh-TW" sz="2800" dirty="0" smtClean="0">
                <a:solidFill>
                  <a:srgbClr val="401427"/>
                </a:solidFill>
              </a:rPr>
              <a:t>line</a:t>
            </a:r>
          </a:p>
          <a:p>
            <a:pPr fontAlgn="auto">
              <a:spcAft>
                <a:spcPts val="0"/>
              </a:spcAft>
              <a:defRPr/>
            </a:pPr>
            <a:endParaRPr lang="en-US" altLang="zh-TW" sz="2800" dirty="0" smtClean="0"/>
          </a:p>
        </p:txBody>
      </p:sp>
      <p:pic>
        <p:nvPicPr>
          <p:cNvPr id="4" name="Picture 2" descr="http://upload.dahangzhou.com/info/2010/7/26/20107261014576319.jpg"/>
          <p:cNvPicPr>
            <a:picLocks noChangeAspect="1" noChangeArrowheads="1"/>
          </p:cNvPicPr>
          <p:nvPr/>
        </p:nvPicPr>
        <p:blipFill>
          <a:blip r:embed="rId3" cstate="print"/>
          <a:srcRect t="18258" b="19143"/>
          <a:stretch>
            <a:fillRect/>
          </a:stretch>
        </p:blipFill>
        <p:spPr bwMode="auto">
          <a:xfrm rot="-600000">
            <a:off x="4706767" y="4943081"/>
            <a:ext cx="4320000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zh-TW" altLang="en-US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我們的足跡</a:t>
            </a:r>
            <a:endParaRPr lang="fr-CA" altLang="en-US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483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r>
              <a:rPr lang="zh-TW" altLang="en-US" smtClean="0">
                <a:solidFill>
                  <a:srgbClr val="401427"/>
                </a:solidFill>
              </a:rPr>
              <a:t>杭州</a:t>
            </a:r>
            <a:endParaRPr lang="en-US" altLang="zh-TW" smtClean="0">
              <a:solidFill>
                <a:srgbClr val="401427"/>
              </a:solidFill>
            </a:endParaRPr>
          </a:p>
          <a:p>
            <a:r>
              <a:rPr lang="zh-TW" altLang="en-US" smtClean="0">
                <a:solidFill>
                  <a:srgbClr val="401427"/>
                </a:solidFill>
              </a:rPr>
              <a:t>蘇州、黃山、上海</a:t>
            </a:r>
            <a:endParaRPr lang="en-US" altLang="zh-TW" smtClean="0">
              <a:solidFill>
                <a:srgbClr val="401427"/>
              </a:solidFill>
            </a:endParaRPr>
          </a:p>
          <a:p>
            <a:r>
              <a:rPr lang="zh-TW" altLang="en-US" smtClean="0">
                <a:solidFill>
                  <a:srgbClr val="401427"/>
                </a:solidFill>
              </a:rPr>
              <a:t>北京、青島、南京</a:t>
            </a:r>
            <a:endParaRPr lang="en-US" altLang="zh-TW" smtClean="0">
              <a:solidFill>
                <a:srgbClr val="401427"/>
              </a:solidFill>
            </a:endParaRPr>
          </a:p>
          <a:p>
            <a:r>
              <a:rPr lang="zh-TW" altLang="en-US" smtClean="0">
                <a:solidFill>
                  <a:srgbClr val="401427"/>
                </a:solidFill>
              </a:rPr>
              <a:t>香港、澳門</a:t>
            </a:r>
            <a:endParaRPr lang="en-US" altLang="zh-TW" smtClean="0">
              <a:solidFill>
                <a:srgbClr val="401427"/>
              </a:solidFill>
            </a:endParaRPr>
          </a:p>
          <a:p>
            <a:endParaRPr lang="fr-CA" smtClean="0">
              <a:solidFill>
                <a:srgbClr val="401427"/>
              </a:solidFill>
            </a:endParaRPr>
          </a:p>
        </p:txBody>
      </p:sp>
      <p:pic>
        <p:nvPicPr>
          <p:cNvPr id="31745" name="Picture 1" descr="F:\picture\20120712-20120825暑期交換+杭州+蘇州+上海+黃山+山東+香港+澳門\IMG_3595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 rot="-600000">
            <a:off x="4644008" y="3789040"/>
            <a:ext cx="432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F:\picture\20120712-20120825暑期交換+杭州+蘇州+上海+黃山+山東+香港+澳門\IMG_3099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 rot="-600000">
            <a:off x="5148064" y="3789040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1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zh-TW" altLang="en-US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專題研究</a:t>
            </a:r>
            <a:endParaRPr lang="fr-CA" altLang="en-US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532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r>
              <a:rPr lang="zh-TW" altLang="en-US" sz="2800" smtClean="0">
                <a:solidFill>
                  <a:srgbClr val="401427"/>
                </a:solidFill>
              </a:rPr>
              <a:t>擬訂題目：可以以做過的報告為基礎或跟著學長姊一起做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r>
              <a:rPr lang="zh-TW" altLang="en-US" sz="2800" smtClean="0">
                <a:solidFill>
                  <a:srgbClr val="401427"/>
                </a:solidFill>
              </a:rPr>
              <a:t>行前準備：參考書籍、資料影印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r>
              <a:rPr lang="zh-TW" altLang="en-US" sz="2800" smtClean="0">
                <a:solidFill>
                  <a:srgbClr val="401427"/>
                </a:solidFill>
              </a:rPr>
              <a:t>行前連絡：跟指導老師先做聯繫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r>
              <a:rPr lang="zh-TW" altLang="en-US" sz="2800" smtClean="0">
                <a:solidFill>
                  <a:srgbClr val="401427"/>
                </a:solidFill>
              </a:rPr>
              <a:t>研究過程：自動自發、自主學習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r>
              <a:rPr lang="zh-TW" altLang="en-US" sz="2800" smtClean="0">
                <a:solidFill>
                  <a:srgbClr val="401427"/>
                </a:solidFill>
              </a:rPr>
              <a:t>清華的驕傲：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pPr>
              <a:buFont typeface="Arial" charset="0"/>
              <a:buNone/>
            </a:pPr>
            <a:r>
              <a:rPr lang="zh-TW" altLang="en-US" sz="2800" smtClean="0">
                <a:solidFill>
                  <a:srgbClr val="401427"/>
                </a:solidFill>
              </a:rPr>
              <a:t>　以報告為重   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pPr>
              <a:buFont typeface="Arial" charset="0"/>
              <a:buNone/>
            </a:pPr>
            <a:r>
              <a:rPr lang="zh-TW" altLang="en-US" sz="2800" smtClean="0">
                <a:solidFill>
                  <a:srgbClr val="401427"/>
                </a:solidFill>
              </a:rPr>
              <a:t>　旅遊為輔</a:t>
            </a:r>
            <a:endParaRPr lang="en-US" altLang="zh-TW" sz="2800" smtClean="0">
              <a:solidFill>
                <a:srgbClr val="401427"/>
              </a:solidFill>
            </a:endParaRPr>
          </a:p>
          <a:p>
            <a:pPr>
              <a:buFont typeface="Arial" charset="0"/>
              <a:buNone/>
            </a:pPr>
            <a:r>
              <a:rPr lang="zh-TW" altLang="en-US" sz="2800" smtClean="0">
                <a:solidFill>
                  <a:srgbClr val="401427"/>
                </a:solidFill>
              </a:rPr>
              <a:t>　尊重自己的身分</a:t>
            </a:r>
            <a:endParaRPr lang="en-US" altLang="zh-TW" sz="2800" smtClean="0">
              <a:solidFill>
                <a:srgbClr val="40142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/>
          <p:cNvSpPr>
            <a:spLocks noGrp="1"/>
          </p:cNvSpPr>
          <p:nvPr>
            <p:ph type="title"/>
          </p:nvPr>
        </p:nvSpPr>
        <p:spPr>
          <a:xfrm>
            <a:off x="2124075" y="260350"/>
            <a:ext cx="6543675" cy="1143000"/>
          </a:xfrm>
        </p:spPr>
        <p:txBody>
          <a:bodyPr/>
          <a:lstStyle/>
          <a:p>
            <a:pPr algn="l"/>
            <a:r>
              <a:rPr lang="zh-TW" altLang="en-US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感想及建議</a:t>
            </a:r>
            <a:endParaRPr lang="fr-CA" altLang="en-US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555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r>
              <a:rPr lang="zh-TW" altLang="en-US" smtClean="0">
                <a:solidFill>
                  <a:srgbClr val="401427"/>
                </a:solidFill>
              </a:rPr>
              <a:t>走出去</a:t>
            </a:r>
            <a:r>
              <a:rPr lang="en-US" altLang="zh-TW" smtClean="0">
                <a:solidFill>
                  <a:srgbClr val="401427"/>
                </a:solidFill>
              </a:rPr>
              <a:t>-</a:t>
            </a:r>
            <a:r>
              <a:rPr lang="zh-TW" altLang="en-US" smtClean="0">
                <a:solidFill>
                  <a:srgbClr val="401427"/>
                </a:solidFill>
              </a:rPr>
              <a:t>多交內地的朋友</a:t>
            </a:r>
            <a:endParaRPr lang="en-US" altLang="zh-TW" smtClean="0">
              <a:solidFill>
                <a:srgbClr val="401427"/>
              </a:solidFill>
            </a:endParaRPr>
          </a:p>
          <a:p>
            <a:r>
              <a:rPr lang="zh-TW" altLang="en-US" smtClean="0">
                <a:solidFill>
                  <a:srgbClr val="401427"/>
                </a:solidFill>
              </a:rPr>
              <a:t>充實自己</a:t>
            </a:r>
            <a:r>
              <a:rPr lang="en-US" altLang="zh-TW" smtClean="0">
                <a:solidFill>
                  <a:srgbClr val="401427"/>
                </a:solidFill>
              </a:rPr>
              <a:t>-</a:t>
            </a:r>
            <a:r>
              <a:rPr lang="zh-TW" altLang="en-US" smtClean="0">
                <a:solidFill>
                  <a:srgbClr val="401427"/>
                </a:solidFill>
              </a:rPr>
              <a:t>報告及旅遊</a:t>
            </a:r>
            <a:endParaRPr lang="en-US" altLang="zh-TW" smtClean="0">
              <a:solidFill>
                <a:srgbClr val="401427"/>
              </a:solidFill>
            </a:endParaRPr>
          </a:p>
          <a:p>
            <a:r>
              <a:rPr lang="zh-TW" altLang="en-US" smtClean="0">
                <a:solidFill>
                  <a:srgbClr val="401427"/>
                </a:solidFill>
              </a:rPr>
              <a:t>知己知彼</a:t>
            </a:r>
            <a:r>
              <a:rPr lang="en-US" altLang="zh-TW" smtClean="0">
                <a:solidFill>
                  <a:srgbClr val="401427"/>
                </a:solidFill>
              </a:rPr>
              <a:t>-</a:t>
            </a:r>
            <a:r>
              <a:rPr lang="zh-TW" altLang="en-US" smtClean="0">
                <a:solidFill>
                  <a:srgbClr val="401427"/>
                </a:solidFill>
              </a:rPr>
              <a:t>了解台灣了解大陸</a:t>
            </a:r>
            <a:r>
              <a:rPr lang="en-US" altLang="zh-TW" smtClean="0">
                <a:solidFill>
                  <a:srgbClr val="401427"/>
                </a:solidFill>
              </a:rPr>
              <a:t>-</a:t>
            </a:r>
            <a:r>
              <a:rPr lang="zh-TW" altLang="en-US" smtClean="0">
                <a:solidFill>
                  <a:srgbClr val="401427"/>
                </a:solidFill>
              </a:rPr>
              <a:t>政治地理社會</a:t>
            </a:r>
            <a:endParaRPr lang="en-US" altLang="zh-TW" smtClean="0">
              <a:solidFill>
                <a:srgbClr val="401427"/>
              </a:solidFill>
            </a:endParaRPr>
          </a:p>
        </p:txBody>
      </p:sp>
      <p:pic>
        <p:nvPicPr>
          <p:cNvPr id="45058" name="Picture 2" descr="F:\picture\20120712-20120825暑期交換+杭州+蘇州+上海+黃山+山東+香港+澳門\IMG_4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00000">
            <a:off x="4644008" y="3789040"/>
            <a:ext cx="432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zh-TW" altLang="en-US" b="1" smtClean="0">
                <a:solidFill>
                  <a:srgbClr val="401427"/>
                </a:solidFill>
                <a:latin typeface="標楷體" pitchFamily="65" charset="-120"/>
                <a:ea typeface="標楷體" pitchFamily="65" charset="-120"/>
              </a:rPr>
              <a:t>連絡方式</a:t>
            </a:r>
            <a:endParaRPr lang="fr-CA" altLang="en-US" b="1" smtClean="0">
              <a:solidFill>
                <a:srgbClr val="401427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579" name="Espace réservé du contenu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197350"/>
          </a:xfrm>
        </p:spPr>
        <p:txBody>
          <a:bodyPr/>
          <a:lstStyle/>
          <a:p>
            <a:r>
              <a:rPr lang="zh-TW" altLang="en-US" smtClean="0">
                <a:solidFill>
                  <a:srgbClr val="401427"/>
                </a:solidFill>
              </a:rPr>
              <a:t>材料</a:t>
            </a:r>
            <a:r>
              <a:rPr lang="en-US" altLang="zh-TW" smtClean="0">
                <a:solidFill>
                  <a:srgbClr val="401427"/>
                </a:solidFill>
              </a:rPr>
              <a:t>14</a:t>
            </a:r>
            <a:r>
              <a:rPr lang="zh-TW" altLang="en-US" smtClean="0">
                <a:solidFill>
                  <a:srgbClr val="401427"/>
                </a:solidFill>
              </a:rPr>
              <a:t>　李誠範</a:t>
            </a:r>
            <a:endParaRPr lang="en-US" altLang="zh-TW" smtClean="0">
              <a:solidFill>
                <a:srgbClr val="401427"/>
              </a:solidFill>
            </a:endParaRPr>
          </a:p>
          <a:p>
            <a:r>
              <a:rPr lang="en-US" altLang="zh-TW" smtClean="0">
                <a:solidFill>
                  <a:srgbClr val="401427"/>
                </a:solidFill>
              </a:rPr>
              <a:t>FB: Andrew Lee</a:t>
            </a:r>
          </a:p>
          <a:p>
            <a:r>
              <a:rPr lang="en-US" altLang="zh-TW" smtClean="0">
                <a:solidFill>
                  <a:srgbClr val="401427"/>
                </a:solidFill>
              </a:rPr>
              <a:t>E-mail: keal1200@gmail.com</a:t>
            </a:r>
          </a:p>
          <a:p>
            <a:r>
              <a:rPr lang="zh-TW" altLang="en-US" smtClean="0">
                <a:solidFill>
                  <a:srgbClr val="401427"/>
                </a:solidFill>
              </a:rPr>
              <a:t>宿舍</a:t>
            </a:r>
            <a:r>
              <a:rPr lang="en-US" altLang="zh-TW" smtClean="0">
                <a:solidFill>
                  <a:srgbClr val="401427"/>
                </a:solidFill>
              </a:rPr>
              <a:t>:</a:t>
            </a:r>
            <a:r>
              <a:rPr lang="zh-TW" altLang="en-US" smtClean="0">
                <a:solidFill>
                  <a:srgbClr val="401427"/>
                </a:solidFill>
              </a:rPr>
              <a:t> 實齋</a:t>
            </a:r>
            <a:r>
              <a:rPr lang="en-US" altLang="zh-TW" smtClean="0">
                <a:solidFill>
                  <a:srgbClr val="401427"/>
                </a:solidFill>
              </a:rPr>
              <a:t>204</a:t>
            </a:r>
            <a:r>
              <a:rPr lang="zh-TW" altLang="en-US" smtClean="0">
                <a:solidFill>
                  <a:srgbClr val="401427"/>
                </a:solidFill>
              </a:rPr>
              <a:t>房</a:t>
            </a:r>
            <a:endParaRPr lang="en-US" altLang="zh-TW" smtClean="0">
              <a:solidFill>
                <a:srgbClr val="401427"/>
              </a:solidFill>
            </a:endParaRPr>
          </a:p>
        </p:txBody>
      </p:sp>
      <p:pic>
        <p:nvPicPr>
          <p:cNvPr id="4100" name="Picture 4" descr="F:\picture\20120712-20120825暑期交換+杭州+蘇州+上海+黃山+山東+香港+澳門\IMG_36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00000">
            <a:off x="4716016" y="3789040"/>
            <a:ext cx="432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36</Template>
  <TotalTime>191</TotalTime>
  <Words>349</Words>
  <Application>Microsoft Office PowerPoint</Application>
  <PresentationFormat>如螢幕大小 (4:3)</PresentationFormat>
  <Paragraphs>49</Paragraphs>
  <Slides>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簡報設計範本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Arial</vt:lpstr>
      <vt:lpstr>新細明體</vt:lpstr>
      <vt:lpstr>Calibri</vt:lpstr>
      <vt:lpstr>標楷體</vt:lpstr>
      <vt:lpstr>36</vt:lpstr>
      <vt:lpstr>兩岸交流獎學金成果報告 浙江大學 </vt:lpstr>
      <vt:lpstr>本校成員</vt:lpstr>
      <vt:lpstr>浙江大學</vt:lpstr>
      <vt:lpstr>住宿品質</vt:lpstr>
      <vt:lpstr>生活資訊</vt:lpstr>
      <vt:lpstr>我們的足跡</vt:lpstr>
      <vt:lpstr>專題研究</vt:lpstr>
      <vt:lpstr>感想及建議</vt:lpstr>
      <vt:lpstr>連絡方式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兩岸交流獎學金成果報告 浙江大學 </dc:title>
  <dc:creator>暫時性的</dc:creator>
  <cp:lastModifiedBy>Computer Studio</cp:lastModifiedBy>
  <cp:revision>13</cp:revision>
  <dcterms:created xsi:type="dcterms:W3CDTF">2013-02-17T04:13:56Z</dcterms:created>
  <dcterms:modified xsi:type="dcterms:W3CDTF">2013-02-24T03:35:48Z</dcterms:modified>
</cp:coreProperties>
</file>