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64" r:id="rId4"/>
    <p:sldId id="271" r:id="rId5"/>
    <p:sldId id="270" r:id="rId6"/>
    <p:sldId id="260" r:id="rId7"/>
    <p:sldId id="266" r:id="rId8"/>
    <p:sldId id="268" r:id="rId9"/>
    <p:sldId id="274" r:id="rId10"/>
    <p:sldId id="269" r:id="rId11"/>
    <p:sldId id="273" r:id="rId12"/>
    <p:sldId id="277" r:id="rId13"/>
    <p:sldId id="278" r:id="rId1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6230" autoAdjust="0"/>
  </p:normalViewPr>
  <p:slideViewPr>
    <p:cSldViewPr>
      <p:cViewPr>
        <p:scale>
          <a:sx n="80" d="100"/>
          <a:sy n="80" d="100"/>
        </p:scale>
        <p:origin x="-1086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08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90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EA87D5-6FB4-4ED6-92AA-5017CF417B42}" type="datetimeFigureOut">
              <a:rPr lang="zh-TW" altLang="en-US" smtClean="0"/>
              <a:t>2013/3/3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7E6633-D79D-4A6C-87FC-2E2F3213E79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75905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69195C-79E0-41CC-BE28-9DFA6FBD5ED7}" type="datetimeFigureOut">
              <a:rPr lang="zh-TW" altLang="en-US" smtClean="0"/>
              <a:pPr/>
              <a:t>2013/3/3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CC073B-B54A-47EA-AE1F-90159B0D510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8615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C073B-B54A-47EA-AE1F-90159B0D510A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57602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確認航班時間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C073B-B54A-47EA-AE1F-90159B0D510A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退訂金</a:t>
            </a:r>
            <a:r>
              <a:rPr lang="en-US" altLang="zh-TW" dirty="0" smtClean="0"/>
              <a:t>250RMB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C073B-B54A-47EA-AE1F-90159B0D510A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實驗室照片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C073B-B54A-47EA-AE1F-90159B0D510A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CB097-F2EC-4553-9CB5-B59A7E8E2E8D}" type="datetime1">
              <a:rPr lang="zh-TW" altLang="en-US" smtClean="0"/>
              <a:t>2013/3/3</a:t>
            </a:fld>
            <a:endParaRPr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EB17E-4376-46B1-9A52-2EF70D86D41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4B9C0DC3-DB66-4083-8604-871421425ABA}" type="datetime1">
              <a:rPr lang="zh-TW" altLang="en-US" smtClean="0"/>
              <a:t>2013/3/3</a:t>
            </a:fld>
            <a:endParaRPr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EB17E-4376-46B1-9A52-2EF70D86D41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F62D75-2488-4FB3-A853-B3415DAB4B10}" type="datetime1">
              <a:rPr lang="zh-TW" altLang="en-US" smtClean="0"/>
              <a:t>2013/3/3</a:t>
            </a:fld>
            <a:endParaRPr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EB17E-4376-46B1-9A52-2EF70D86D41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612F2EDF-E0A2-4A86-B932-B62214467065}" type="datetime1">
              <a:rPr lang="zh-TW" altLang="en-US" smtClean="0"/>
              <a:t>2013/3/3</a:t>
            </a:fld>
            <a:endParaRPr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EB17E-4376-46B1-9A52-2EF70D86D41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841BDF3F-8413-47F6-86E9-88B1EFED2B45}" type="datetime1">
              <a:rPr lang="zh-TW" altLang="en-US" smtClean="0"/>
              <a:t>2013/3/3</a:t>
            </a:fld>
            <a:endParaRPr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EB17E-4376-46B1-9A52-2EF70D86D41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D1A5045D-D2F7-4FC7-9608-E22EB66CA097}" type="datetime1">
              <a:rPr lang="zh-TW" altLang="en-US" smtClean="0"/>
              <a:t>2013/3/3</a:t>
            </a:fld>
            <a:endParaRPr lang="zh-TW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EB17E-4376-46B1-9A52-2EF70D86D41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F48B3F4F-DF69-4EA4-B8CA-4BB208E63704}" type="datetime1">
              <a:rPr lang="zh-TW" altLang="en-US" smtClean="0"/>
              <a:t>2013/3/3</a:t>
            </a:fld>
            <a:endParaRPr lang="zh-TW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EB17E-4376-46B1-9A52-2EF70D86D41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E01B4FC3-3186-42A6-80B9-ED868101FACD}" type="datetime1">
              <a:rPr lang="zh-TW" altLang="en-US" smtClean="0"/>
              <a:t>2013/3/3</a:t>
            </a:fld>
            <a:endParaRPr lang="zh-TW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EB17E-4376-46B1-9A52-2EF70D86D41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0CFC566D-0852-4EF3-A7C2-92A1E2106B64}" type="datetime1">
              <a:rPr lang="zh-TW" altLang="en-US" smtClean="0"/>
              <a:t>2013/3/3</a:t>
            </a:fld>
            <a:endParaRPr lang="zh-TW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EB17E-4376-46B1-9A52-2EF70D86D41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C8B9F60C-B893-4120-913F-9DBB7E289AB8}" type="datetime1">
              <a:rPr lang="zh-TW" altLang="en-US" smtClean="0"/>
              <a:t>2013/3/3</a:t>
            </a:fld>
            <a:endParaRPr lang="zh-TW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EB17E-4376-46B1-9A52-2EF70D86D41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E4888482-4A5C-4991-9821-74A3E6CDBE72}" type="datetime1">
              <a:rPr lang="zh-TW" altLang="en-US" smtClean="0"/>
              <a:t>2013/3/3</a:t>
            </a:fld>
            <a:endParaRPr lang="zh-TW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EB17E-4376-46B1-9A52-2EF70D86D41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pPr algn="r"/>
            <a:fld id="{73A83AA0-0613-4107-9DAB-7AFB93C1AC46}" type="datetime1">
              <a:rPr lang="zh-TW" altLang="en-US" smtClean="0"/>
              <a:t>2013/3/3</a:t>
            </a:fld>
            <a:endParaRPr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741EB17E-4376-46B1-9A52-2EF70D86D41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800px-PekingUniversityGat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55" y="31713"/>
            <a:ext cx="9144000" cy="6080760"/>
          </a:xfrm>
          <a:prstGeom prst="rect">
            <a:avLst/>
          </a:prstGeom>
        </p:spPr>
      </p:pic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084168" y="6237312"/>
            <a:ext cx="1524000" cy="365125"/>
          </a:xfrm>
        </p:spPr>
        <p:txBody>
          <a:bodyPr/>
          <a:lstStyle/>
          <a:p>
            <a:fld id="{BE03B023-7E6E-4A58-AC36-199B18B26E0C}" type="datetime1">
              <a:rPr lang="zh-TW" altLang="en-US" smtClean="0"/>
              <a:t>2013/3/3</a:t>
            </a:fld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EB17E-4376-46B1-9A52-2EF70D86D410}" type="slidenum">
              <a:rPr lang="zh-TW" altLang="en-US" smtClean="0"/>
              <a:pPr/>
              <a:t>1</a:t>
            </a:fld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-10951" y="6237312"/>
            <a:ext cx="6705600" cy="685800"/>
          </a:xfrm>
        </p:spPr>
        <p:txBody>
          <a:bodyPr>
            <a:normAutofit fontScale="77500" lnSpcReduction="20000"/>
          </a:bodyPr>
          <a:lstStyle/>
          <a:p>
            <a:r>
              <a:rPr lang="zh-TW" altLang="en-US" sz="3600" dirty="0" smtClean="0">
                <a:solidFill>
                  <a:schemeClr val="tx1"/>
                </a:solidFill>
                <a:latin typeface="+mn-ea"/>
                <a:ea typeface="+mn-ea"/>
              </a:rPr>
              <a:t>報告人：</a:t>
            </a:r>
            <a:r>
              <a:rPr lang="zh-TW" altLang="en-US" sz="3600" dirty="0">
                <a:solidFill>
                  <a:schemeClr val="tx1"/>
                </a:solidFill>
                <a:latin typeface="+mn-ea"/>
              </a:rPr>
              <a:t>醫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環</a:t>
            </a:r>
            <a:r>
              <a:rPr lang="en-US" altLang="zh-TW" sz="3600" dirty="0" smtClean="0">
                <a:solidFill>
                  <a:schemeClr val="tx1"/>
                </a:solidFill>
                <a:latin typeface="+mn-ea"/>
              </a:rPr>
              <a:t>13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 葉佳偉，材料 </a:t>
            </a:r>
            <a:r>
              <a:rPr lang="en-US" altLang="zh-TW" sz="3600" dirty="0">
                <a:solidFill>
                  <a:schemeClr val="tx1"/>
                </a:solidFill>
                <a:latin typeface="+mn-ea"/>
              </a:rPr>
              <a:t>14 </a:t>
            </a:r>
            <a:r>
              <a:rPr lang="zh-TW" altLang="en-US" sz="3600" dirty="0">
                <a:solidFill>
                  <a:schemeClr val="tx1"/>
                </a:solidFill>
                <a:latin typeface="+mn-ea"/>
              </a:rPr>
              <a:t>王俐雯</a:t>
            </a:r>
          </a:p>
          <a:p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455" y="5002488"/>
            <a:ext cx="3923928" cy="1109985"/>
          </a:xfrm>
        </p:spPr>
        <p:txBody>
          <a:bodyPr/>
          <a:lstStyle/>
          <a:p>
            <a:pPr algn="l"/>
            <a:r>
              <a:rPr lang="zh-TW" altLang="en-US" sz="3200" dirty="0" smtClean="0">
                <a:latin typeface="+mn-ea"/>
                <a:ea typeface="+mn-ea"/>
              </a:rPr>
              <a:t>兩岸交流莙政</a:t>
            </a:r>
            <a:r>
              <a:rPr lang="zh-TW" altLang="en-US" sz="3200" dirty="0" smtClean="0">
                <a:latin typeface="+mn-ea"/>
                <a:ea typeface="+mn-ea"/>
              </a:rPr>
              <a:t>獎學金</a:t>
            </a:r>
            <a:r>
              <a:rPr lang="en-US" altLang="zh-TW" dirty="0">
                <a:latin typeface="+mn-ea"/>
                <a:ea typeface="+mn-ea"/>
              </a:rPr>
              <a:t/>
            </a:r>
            <a:br>
              <a:rPr lang="en-US" altLang="zh-TW" dirty="0">
                <a:latin typeface="+mn-ea"/>
                <a:ea typeface="+mn-ea"/>
              </a:rPr>
            </a:br>
            <a:r>
              <a:rPr lang="zh-TW" altLang="en-US" dirty="0" smtClean="0">
                <a:latin typeface="+mn-ea"/>
                <a:ea typeface="+mn-ea"/>
              </a:rPr>
              <a:t>北京大學</a:t>
            </a:r>
            <a:endParaRPr lang="zh-TW" altLang="en-US" dirty="0"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+mn-ea"/>
                <a:ea typeface="+mn-ea"/>
              </a:rPr>
              <a:t>歷史文化之旅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DE3A0-B333-4FAF-8121-D885BC23363D}" type="datetime1">
              <a:rPr lang="zh-TW" altLang="en-US" smtClean="0"/>
              <a:t>2013/3/3</a:t>
            </a:fld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41EB17E-4376-46B1-9A52-2EF70D86D410}" type="slidenum">
              <a:rPr lang="zh-TW" altLang="en-US" smtClean="0"/>
              <a:pPr/>
              <a:t>10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>
                <a:latin typeface="+mn-ea"/>
              </a:rPr>
              <a:t>居庸關</a:t>
            </a:r>
            <a:r>
              <a:rPr lang="zh-TW" altLang="en-US" dirty="0" smtClean="0">
                <a:latin typeface="+mn-ea"/>
              </a:rPr>
              <a:t>長城、明十三陵</a:t>
            </a:r>
            <a:endParaRPr lang="en-US" altLang="zh-TW" dirty="0" smtClean="0">
              <a:latin typeface="+mn-ea"/>
            </a:endParaRPr>
          </a:p>
          <a:p>
            <a:r>
              <a:rPr lang="zh-TW" altLang="en-US" dirty="0" smtClean="0">
                <a:latin typeface="+mn-ea"/>
              </a:rPr>
              <a:t>故宮、天安門</a:t>
            </a:r>
            <a:r>
              <a:rPr lang="zh-TW" altLang="en-US" dirty="0" smtClean="0">
                <a:latin typeface="+mn-ea"/>
                <a:sym typeface="Helvetica" pitchFamily="1" charset="0"/>
              </a:rPr>
              <a:t>廣場、</a:t>
            </a:r>
            <a:r>
              <a:rPr lang="zh-TW" altLang="en-US" dirty="0">
                <a:latin typeface="+mn-ea"/>
                <a:sym typeface="Helvetica" pitchFamily="1" charset="0"/>
              </a:rPr>
              <a:t>雍和宮</a:t>
            </a:r>
            <a:endParaRPr lang="en-US" altLang="zh-TW" dirty="0" smtClean="0">
              <a:latin typeface="+mn-ea"/>
            </a:endParaRPr>
          </a:p>
          <a:p>
            <a:r>
              <a:rPr lang="ja-JP" altLang="en-US" dirty="0" smtClean="0">
                <a:latin typeface="微軟正黑體" pitchFamily="34" charset="-120"/>
                <a:ea typeface="微軟正黑體" pitchFamily="34" charset="-120"/>
                <a:sym typeface="Helvetica" pitchFamily="1" charset="0"/>
              </a:rPr>
              <a:t>天壇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  <a:sym typeface="Helvetica" pitchFamily="1" charset="0"/>
              </a:rPr>
              <a:t>、</a:t>
            </a:r>
            <a:r>
              <a:rPr lang="ja-JP" altLang="en-US" dirty="0" smtClean="0">
                <a:latin typeface="微軟正黑體" pitchFamily="34" charset="-120"/>
                <a:ea typeface="微軟正黑體" pitchFamily="34" charset="-120"/>
                <a:sym typeface="Helvetica" pitchFamily="1" charset="0"/>
              </a:rPr>
              <a:t>圓明園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  <a:sym typeface="Helvetica" pitchFamily="1" charset="0"/>
              </a:rPr>
              <a:t>、</a:t>
            </a:r>
            <a:r>
              <a:rPr lang="ja-JP" altLang="en-US" dirty="0" smtClean="0">
                <a:latin typeface="微軟正黑體" pitchFamily="34" charset="-120"/>
                <a:ea typeface="微軟正黑體" pitchFamily="34" charset="-120"/>
                <a:sym typeface="Helvetica" pitchFamily="1" charset="0"/>
              </a:rPr>
              <a:t>頤和園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  <a:sym typeface="Helvetica" pitchFamily="1" charset="0"/>
              </a:rPr>
              <a:t>、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  <a:sym typeface="Helvetica" pitchFamily="1" charset="0"/>
              </a:rPr>
              <a:t>北海公園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28343"/>
            <a:ext cx="2376264" cy="31683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996952"/>
            <a:ext cx="3227850" cy="24208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161" y="3455690"/>
            <a:ext cx="2609850" cy="19621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+mn-ea"/>
                <a:ea typeface="+mn-ea"/>
              </a:rPr>
              <a:t>知性藝術之旅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66766-C2AF-4102-A350-88BD9657AF06}" type="datetime1">
              <a:rPr lang="zh-TW" altLang="en-US" smtClean="0"/>
              <a:t>2013/3/3</a:t>
            </a:fld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41EB17E-4376-46B1-9A52-2EF70D86D410}" type="slidenum">
              <a:rPr lang="zh-TW" altLang="en-US" smtClean="0"/>
              <a:pPr/>
              <a:t>11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前門</a:t>
            </a:r>
            <a:r>
              <a:rPr lang="zh-TW" altLang="en-US" dirty="0" smtClean="0"/>
              <a:t>大街</a:t>
            </a:r>
            <a:endParaRPr lang="en-US" altLang="zh-TW" dirty="0" smtClean="0"/>
          </a:p>
          <a:p>
            <a:r>
              <a:rPr lang="en-US" altLang="zh-TW" dirty="0" smtClean="0"/>
              <a:t>798</a:t>
            </a:r>
            <a:r>
              <a:rPr lang="zh-TW" altLang="en-US" dirty="0" smtClean="0"/>
              <a:t>藝術特區</a:t>
            </a:r>
            <a:endParaRPr lang="en-US" altLang="zh-TW" dirty="0" smtClean="0"/>
          </a:p>
          <a:p>
            <a:r>
              <a:rPr lang="zh-TW" altLang="en-US" dirty="0"/>
              <a:t>南鑼鼓</a:t>
            </a:r>
            <a:r>
              <a:rPr lang="zh-TW" altLang="en-US" dirty="0" smtClean="0"/>
              <a:t>巷、煙袋斜街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700808"/>
            <a:ext cx="4956043" cy="3717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其他行程</a:t>
            </a:r>
            <a:endParaRPr lang="zh-TW" altLang="en-US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66BAC-55BC-4B7C-9A23-AC358D529924}" type="datetime1">
              <a:rPr lang="zh-TW" altLang="en-US" smtClean="0"/>
              <a:t>2013/3/3</a:t>
            </a:fld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41EB17E-4376-46B1-9A52-2EF70D86D410}" type="slidenum">
              <a:rPr lang="zh-TW" altLang="en-US" smtClean="0"/>
              <a:pPr/>
              <a:t>12</a:t>
            </a:fld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/>
              <a:t>河北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承德避暑山莊</a:t>
            </a:r>
            <a:endParaRPr lang="en-US" altLang="zh-TW" dirty="0" smtClean="0"/>
          </a:p>
          <a:p>
            <a:pPr lvl="1"/>
            <a:r>
              <a:rPr lang="zh-TW" altLang="en-US" dirty="0"/>
              <a:t>謦</a:t>
            </a:r>
            <a:r>
              <a:rPr lang="zh-TW" altLang="en-US" dirty="0" smtClean="0"/>
              <a:t>錘</a:t>
            </a:r>
            <a:r>
              <a:rPr lang="zh-TW" altLang="en-US" dirty="0" smtClean="0"/>
              <a:t>峰</a:t>
            </a:r>
            <a:endParaRPr lang="en-US" altLang="zh-TW" dirty="0" smtClean="0"/>
          </a:p>
          <a:p>
            <a:pPr lvl="1"/>
            <a:r>
              <a:rPr lang="zh-TW" altLang="en-US" dirty="0"/>
              <a:t>魁星樓</a:t>
            </a:r>
            <a:endParaRPr lang="en-US" altLang="zh-TW" dirty="0"/>
          </a:p>
          <a:p>
            <a:pPr marL="502920" indent="-457200"/>
            <a:r>
              <a:rPr lang="zh-TW" altLang="en-US" dirty="0" smtClean="0"/>
              <a:t>蘇杭</a:t>
            </a:r>
            <a:endParaRPr lang="en-US" altLang="zh-TW" dirty="0" smtClean="0"/>
          </a:p>
          <a:p>
            <a:pPr marL="822960" lvl="1" indent="-457200"/>
            <a:r>
              <a:rPr lang="zh-TW" altLang="en-US" dirty="0"/>
              <a:t>拙政</a:t>
            </a:r>
            <a:r>
              <a:rPr lang="zh-TW" altLang="en-US" dirty="0" smtClean="0"/>
              <a:t>園</a:t>
            </a:r>
            <a:endParaRPr lang="en-US" altLang="zh-TW" dirty="0" smtClean="0"/>
          </a:p>
          <a:p>
            <a:pPr marL="822960" lvl="1" indent="-457200"/>
            <a:r>
              <a:rPr lang="zh-TW" altLang="en-US" dirty="0"/>
              <a:t>周庄古</a:t>
            </a:r>
            <a:r>
              <a:rPr lang="zh-TW" altLang="en-US" dirty="0" smtClean="0"/>
              <a:t>鎮</a:t>
            </a:r>
            <a:endParaRPr lang="en-US" altLang="zh-TW" dirty="0" smtClean="0"/>
          </a:p>
          <a:p>
            <a:pPr marL="822960" lvl="1" indent="-457200"/>
            <a:r>
              <a:rPr lang="zh-TW" altLang="en-US" dirty="0"/>
              <a:t>西湖十</a:t>
            </a:r>
            <a:r>
              <a:rPr lang="zh-TW" altLang="en-US" dirty="0" smtClean="0"/>
              <a:t>景</a:t>
            </a:r>
            <a:endParaRPr lang="en-US" altLang="zh-TW" dirty="0" smtClean="0"/>
          </a:p>
          <a:p>
            <a:pPr marL="822960" lvl="1" indent="-457200"/>
            <a:r>
              <a:rPr lang="zh-TW" altLang="en-US" dirty="0" smtClean="0"/>
              <a:t>靈隱寺</a:t>
            </a:r>
            <a:endParaRPr lang="en-US" altLang="zh-TW" dirty="0" smtClean="0"/>
          </a:p>
          <a:p>
            <a:pPr marL="422910" indent="-457200"/>
            <a:r>
              <a:rPr lang="zh-TW" altLang="en-US" dirty="0" smtClean="0"/>
              <a:t>上海</a:t>
            </a:r>
            <a:endParaRPr lang="en-US" altLang="zh-TW" dirty="0" smtClean="0"/>
          </a:p>
          <a:p>
            <a:pPr marL="422910" indent="-457200"/>
            <a:r>
              <a:rPr lang="zh-TW" altLang="en-US" dirty="0"/>
              <a:t>香港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88640"/>
            <a:ext cx="2821242" cy="376165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3645024"/>
            <a:ext cx="2887966" cy="21659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313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歡迎來北京大學</a:t>
            </a:r>
            <a:r>
              <a:rPr lang="en-US" altLang="zh-TW" dirty="0" smtClean="0"/>
              <a:t>!!</a:t>
            </a:r>
            <a:endParaRPr lang="zh-TW" altLang="en-US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612F2EDF-E0A2-4A86-B932-B62214467065}" type="datetime1">
              <a:rPr lang="zh-TW" altLang="en-US" smtClean="0"/>
              <a:t>2013/3/3</a:t>
            </a:fld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EB17E-4376-46B1-9A52-2EF70D86D410}" type="slidenum">
              <a:rPr lang="zh-TW" altLang="en-US" smtClean="0"/>
              <a:pPr/>
              <a:t>13</a:t>
            </a:fld>
            <a:endParaRPr lang="zh-TW" altLang="en-US"/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828800"/>
            <a:ext cx="5486400" cy="3657600"/>
          </a:xfrm>
        </p:spPr>
      </p:pic>
    </p:spTree>
    <p:extLst>
      <p:ext uri="{BB962C8B-B14F-4D97-AF65-F5344CB8AC3E}">
        <p14:creationId xmlns:p14="http://schemas.microsoft.com/office/powerpoint/2010/main" val="357911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+mn-ea"/>
                <a:ea typeface="+mn-ea"/>
              </a:rPr>
              <a:t>大綱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368F7-3241-46E6-96A7-8C8EA5FB2A67}" type="datetime1">
              <a:rPr lang="zh-TW" altLang="en-US" smtClean="0"/>
              <a:t>2013/3/3</a:t>
            </a:fld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41EB17E-4376-46B1-9A52-2EF70D86D410}" type="slidenum">
              <a:rPr lang="zh-TW" altLang="en-US" smtClean="0"/>
              <a:pPr/>
              <a:t>2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 smtClean="0">
                <a:latin typeface="+mn-ea"/>
                <a:ea typeface="+mn-ea"/>
              </a:rPr>
              <a:t>行前規劃及</a:t>
            </a:r>
            <a:r>
              <a:rPr lang="zh-TW" altLang="en-US" dirty="0" smtClean="0">
                <a:latin typeface="+mn-ea"/>
                <a:ea typeface="+mn-ea"/>
              </a:rPr>
              <a:t>準備</a:t>
            </a:r>
            <a:endParaRPr lang="en-US" altLang="zh-TW" dirty="0" smtClean="0">
              <a:latin typeface="+mn-ea"/>
              <a:ea typeface="+mn-ea"/>
            </a:endParaRPr>
          </a:p>
          <a:p>
            <a:r>
              <a:rPr lang="zh-TW" altLang="en-US" dirty="0">
                <a:latin typeface="+mn-ea"/>
              </a:rPr>
              <a:t>生活篇</a:t>
            </a:r>
            <a:endParaRPr lang="en-US" altLang="zh-TW" dirty="0" smtClean="0">
              <a:latin typeface="+mn-ea"/>
              <a:ea typeface="+mn-ea"/>
            </a:endParaRPr>
          </a:p>
          <a:p>
            <a:r>
              <a:rPr lang="zh-TW" altLang="en-US" dirty="0">
                <a:latin typeface="+mn-ea"/>
              </a:rPr>
              <a:t>研究</a:t>
            </a:r>
            <a:r>
              <a:rPr lang="zh-TW" altLang="en-US" dirty="0" smtClean="0">
                <a:latin typeface="+mn-ea"/>
              </a:rPr>
              <a:t>篇</a:t>
            </a:r>
            <a:endParaRPr lang="en-US" altLang="zh-TW" dirty="0" smtClean="0">
              <a:latin typeface="+mn-ea"/>
              <a:ea typeface="+mn-ea"/>
            </a:endParaRPr>
          </a:p>
          <a:p>
            <a:r>
              <a:rPr lang="zh-TW" altLang="en-US" dirty="0" smtClean="0">
                <a:latin typeface="+mn-ea"/>
                <a:ea typeface="+mn-ea"/>
              </a:rPr>
              <a:t>旅遊</a:t>
            </a:r>
            <a:r>
              <a:rPr lang="zh-TW" altLang="en-US" dirty="0" smtClean="0">
                <a:latin typeface="+mn-ea"/>
              </a:rPr>
              <a:t>篇</a:t>
            </a:r>
            <a:endParaRPr lang="en-US" altLang="zh-TW" dirty="0" smtClean="0">
              <a:latin typeface="+mn-ea"/>
              <a:ea typeface="+mn-ea"/>
            </a:endParaRPr>
          </a:p>
          <a:p>
            <a:endParaRPr lang="zh-TW" altLang="en-US" dirty="0">
              <a:latin typeface="+mn-ea"/>
              <a:ea typeface="+mn-ea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53" r="18857"/>
          <a:stretch/>
        </p:blipFill>
        <p:spPr>
          <a:xfrm>
            <a:off x="4273596" y="864096"/>
            <a:ext cx="3300248" cy="3717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矩形 6"/>
          <p:cNvSpPr/>
          <p:nvPr/>
        </p:nvSpPr>
        <p:spPr>
          <a:xfrm>
            <a:off x="4283968" y="4581128"/>
            <a:ext cx="32898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Let’s GO!!!!</a:t>
            </a:r>
            <a:endParaRPr lang="zh-TW" altLang="en-US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>
                <a:latin typeface="+mn-ea"/>
                <a:ea typeface="+mn-ea"/>
              </a:rPr>
              <a:t/>
            </a:r>
            <a:br>
              <a:rPr lang="en-US" altLang="zh-TW" dirty="0" smtClean="0">
                <a:latin typeface="+mn-ea"/>
                <a:ea typeface="+mn-ea"/>
              </a:rPr>
            </a:br>
            <a:r>
              <a:rPr lang="zh-TW" altLang="en-US" dirty="0" smtClean="0">
                <a:latin typeface="+mn-ea"/>
                <a:ea typeface="+mn-ea"/>
              </a:rPr>
              <a:t>行前規劃及準備</a:t>
            </a:r>
            <a:r>
              <a:rPr lang="en-US" altLang="zh-TW" dirty="0" smtClean="0">
                <a:latin typeface="+mn-ea"/>
                <a:ea typeface="+mn-ea"/>
              </a:rPr>
              <a:t/>
            </a:r>
            <a:br>
              <a:rPr lang="en-US" altLang="zh-TW" dirty="0" smtClean="0">
                <a:latin typeface="+mn-ea"/>
                <a:ea typeface="+mn-ea"/>
              </a:rPr>
            </a:b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1D6C0-9C26-47C9-8039-E7DA4D733CB8}" type="datetime1">
              <a:rPr lang="zh-TW" altLang="en-US" smtClean="0"/>
              <a:t>2013/3/3</a:t>
            </a:fld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41EB17E-4376-46B1-9A52-2EF70D86D410}" type="slidenum">
              <a:rPr lang="zh-TW" altLang="en-US" smtClean="0"/>
              <a:pPr/>
              <a:t>3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+mn-ea"/>
                <a:ea typeface="+mn-ea"/>
              </a:rPr>
              <a:t>機票、證件、貨幣</a:t>
            </a:r>
            <a:r>
              <a:rPr lang="zh-TW" altLang="en-US" dirty="0" smtClean="0">
                <a:latin typeface="+mn-ea"/>
                <a:ea typeface="+mn-ea"/>
              </a:rPr>
              <a:t>兌換</a:t>
            </a:r>
            <a:endParaRPr lang="en-US" altLang="zh-TW" dirty="0" smtClean="0">
              <a:latin typeface="+mn-ea"/>
              <a:ea typeface="+mn-ea"/>
            </a:endParaRPr>
          </a:p>
          <a:p>
            <a:r>
              <a:rPr lang="zh-TW" altLang="en-US" dirty="0" smtClean="0">
                <a:latin typeface="+mn-ea"/>
                <a:ea typeface="+mn-ea"/>
              </a:rPr>
              <a:t>搭機出入境</a:t>
            </a:r>
            <a:r>
              <a:rPr lang="zh-TW" altLang="en-US" dirty="0" smtClean="0">
                <a:latin typeface="+mn-ea"/>
                <a:ea typeface="+mn-ea"/>
              </a:rPr>
              <a:t>注意事項</a:t>
            </a:r>
            <a:endParaRPr lang="en-US" altLang="zh-TW" dirty="0" smtClean="0">
              <a:latin typeface="+mn-ea"/>
              <a:ea typeface="+mn-ea"/>
            </a:endParaRPr>
          </a:p>
          <a:p>
            <a:pPr lvl="1"/>
            <a:r>
              <a:rPr lang="zh-TW" altLang="en-US" dirty="0">
                <a:latin typeface="+mn-ea"/>
              </a:rPr>
              <a:t>台胞證簽證</a:t>
            </a:r>
            <a:endParaRPr lang="en-US" altLang="zh-TW" dirty="0" smtClean="0">
              <a:latin typeface="+mn-ea"/>
              <a:ea typeface="+mn-ea"/>
            </a:endParaRPr>
          </a:p>
          <a:p>
            <a:r>
              <a:rPr lang="zh-TW" altLang="en-US" dirty="0" smtClean="0">
                <a:latin typeface="+mn-ea"/>
              </a:rPr>
              <a:t>手機</a:t>
            </a:r>
            <a:r>
              <a:rPr lang="en-US" altLang="zh-TW" dirty="0" smtClean="0">
                <a:latin typeface="+mn-ea"/>
              </a:rPr>
              <a:t>(</a:t>
            </a:r>
            <a:r>
              <a:rPr lang="zh-TW" altLang="en-US" dirty="0" smtClean="0">
                <a:latin typeface="+mn-ea"/>
              </a:rPr>
              <a:t>預付卡</a:t>
            </a:r>
            <a:r>
              <a:rPr lang="en-US" altLang="zh-TW" dirty="0" smtClean="0">
                <a:latin typeface="+mn-ea"/>
              </a:rPr>
              <a:t>)</a:t>
            </a:r>
            <a:endParaRPr lang="en-US" altLang="zh-TW" dirty="0" smtClean="0">
              <a:latin typeface="+mn-ea"/>
              <a:ea typeface="+mn-ea"/>
            </a:endParaRPr>
          </a:p>
          <a:p>
            <a:r>
              <a:rPr lang="zh-TW" altLang="en-US" dirty="0" smtClean="0">
                <a:latin typeface="+mn-ea"/>
                <a:ea typeface="+mn-ea"/>
              </a:rPr>
              <a:t>轉接頭</a:t>
            </a:r>
            <a:r>
              <a:rPr lang="en-US" altLang="zh-TW" dirty="0" smtClean="0">
                <a:latin typeface="+mn-ea"/>
                <a:ea typeface="+mn-ea"/>
              </a:rPr>
              <a:t>(110V=&gt;220V)</a:t>
            </a:r>
          </a:p>
          <a:p>
            <a:r>
              <a:rPr lang="zh-TW" altLang="en-US" dirty="0" smtClean="0">
                <a:latin typeface="+mn-ea"/>
                <a:ea typeface="+mn-ea"/>
              </a:rPr>
              <a:t>其他</a:t>
            </a:r>
            <a:r>
              <a:rPr lang="zh-TW" altLang="en-US" dirty="0" smtClean="0">
                <a:latin typeface="+mn-ea"/>
                <a:ea typeface="+mn-ea"/>
              </a:rPr>
              <a:t>行程</a:t>
            </a:r>
            <a:endParaRPr lang="en-US" altLang="zh-TW" dirty="0" smtClean="0">
              <a:latin typeface="+mn-ea"/>
              <a:ea typeface="+mn-ea"/>
            </a:endParaRPr>
          </a:p>
          <a:p>
            <a:pPr lvl="1"/>
            <a:r>
              <a:rPr lang="zh-TW" altLang="en-US" dirty="0" smtClean="0">
                <a:latin typeface="+mn-ea"/>
                <a:ea typeface="+mn-ea"/>
              </a:rPr>
              <a:t>建議可以由團員認養行程</a:t>
            </a:r>
            <a:endParaRPr lang="en-US" altLang="zh-TW" dirty="0" smtClean="0">
              <a:latin typeface="+mn-ea"/>
              <a:ea typeface="+mn-ea"/>
            </a:endParaRPr>
          </a:p>
          <a:p>
            <a:pPr lvl="1"/>
            <a:r>
              <a:rPr lang="zh-TW" altLang="en-US" dirty="0" smtClean="0">
                <a:latin typeface="+mn-ea"/>
              </a:rPr>
              <a:t>北京市、天津</a:t>
            </a:r>
            <a:r>
              <a:rPr lang="zh-TW" altLang="en-US" dirty="0" smtClean="0">
                <a:latin typeface="+mn-ea"/>
              </a:rPr>
              <a:t>、河北、上海、周莊、蘇杭、香港</a:t>
            </a:r>
            <a:endParaRPr lang="en-US" altLang="zh-TW" dirty="0" smtClean="0"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788024" y="3140968"/>
            <a:ext cx="3960440" cy="9906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800" dirty="0" smtClean="0">
                <a:latin typeface="+mn-ea"/>
              </a:rPr>
              <a:t>生活篇</a:t>
            </a:r>
            <a:endParaRPr lang="en-US" altLang="zh-TW" sz="4800" dirty="0" smtClean="0">
              <a:latin typeface="+mn-ea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33FFB-28D1-4E7F-8069-DF2A0D2E2545}" type="datetime1">
              <a:rPr lang="zh-TW" altLang="en-US" smtClean="0"/>
              <a:t>2013/3/3</a:t>
            </a:fld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EB17E-4376-46B1-9A52-2EF70D86D410}" type="slidenum">
              <a:rPr lang="zh-TW" altLang="en-US" smtClean="0"/>
              <a:pPr/>
              <a:t>4</a:t>
            </a:fld>
            <a:endParaRPr lang="zh-TW" altLang="en-US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71" y="980728"/>
            <a:ext cx="7236296" cy="51893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+mn-ea"/>
              </a:rPr>
              <a:t>生活篇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B7D96-376C-4AD2-B6D5-DE82B4CCDD67}" type="datetime1">
              <a:rPr lang="zh-TW" altLang="en-US" smtClean="0"/>
              <a:t>2013/3/3</a:t>
            </a:fld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41EB17E-4376-46B1-9A52-2EF70D86D410}" type="slidenum">
              <a:rPr lang="zh-TW" altLang="en-US" smtClean="0"/>
              <a:pPr/>
              <a:t>5</a:t>
            </a:fld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>
                <a:latin typeface="+mn-ea"/>
                <a:ea typeface="+mn-ea"/>
              </a:rPr>
              <a:t>學生證</a:t>
            </a:r>
            <a:endParaRPr lang="en-US" altLang="zh-TW" dirty="0" smtClean="0">
              <a:latin typeface="+mn-ea"/>
              <a:ea typeface="+mn-ea"/>
            </a:endParaRPr>
          </a:p>
          <a:p>
            <a:pPr lvl="1"/>
            <a:r>
              <a:rPr lang="zh-TW" altLang="en-US" dirty="0">
                <a:latin typeface="+mn-ea"/>
              </a:rPr>
              <a:t>出入校門時須出示</a:t>
            </a:r>
            <a:endParaRPr lang="en-US" altLang="zh-TW" dirty="0" smtClean="0">
              <a:latin typeface="+mn-ea"/>
              <a:ea typeface="+mn-ea"/>
            </a:endParaRPr>
          </a:p>
          <a:p>
            <a:r>
              <a:rPr lang="zh-TW" altLang="en-US" dirty="0" smtClean="0">
                <a:latin typeface="+mn-ea"/>
                <a:ea typeface="+mn-ea"/>
              </a:rPr>
              <a:t>飲食</a:t>
            </a:r>
            <a:endParaRPr lang="en-US" altLang="zh-TW" dirty="0" smtClean="0">
              <a:latin typeface="+mn-ea"/>
              <a:ea typeface="+mn-ea"/>
            </a:endParaRPr>
          </a:p>
          <a:p>
            <a:pPr lvl="1"/>
            <a:r>
              <a:rPr lang="zh-TW" altLang="en-US" dirty="0" smtClean="0">
                <a:latin typeface="+mn-ea"/>
                <a:ea typeface="+mn-ea"/>
              </a:rPr>
              <a:t>學校食堂</a:t>
            </a:r>
            <a:r>
              <a:rPr lang="en-US" altLang="zh-TW" dirty="0" smtClean="0">
                <a:latin typeface="+mn-ea"/>
                <a:ea typeface="+mn-ea"/>
              </a:rPr>
              <a:t>(400RMB</a:t>
            </a:r>
            <a:r>
              <a:rPr lang="zh-TW" altLang="en-US" dirty="0" smtClean="0">
                <a:latin typeface="+mn-ea"/>
                <a:ea typeface="+mn-ea"/>
              </a:rPr>
              <a:t>儲值飯卡</a:t>
            </a:r>
            <a:r>
              <a:rPr lang="en-US" altLang="zh-TW" dirty="0" smtClean="0">
                <a:latin typeface="+mn-ea"/>
                <a:ea typeface="+mn-ea"/>
              </a:rPr>
              <a:t>)</a:t>
            </a:r>
          </a:p>
          <a:p>
            <a:pPr lvl="2"/>
            <a:r>
              <a:rPr lang="zh-TW" altLang="en-US" dirty="0" smtClean="0">
                <a:latin typeface="+mn-ea"/>
              </a:rPr>
              <a:t>男生：</a:t>
            </a:r>
            <a:r>
              <a:rPr lang="en-US" altLang="zh-TW" dirty="0" smtClean="0">
                <a:latin typeface="+mn-ea"/>
              </a:rPr>
              <a:t>10RMB</a:t>
            </a:r>
            <a:r>
              <a:rPr lang="zh-TW" altLang="en-US" dirty="0" smtClean="0">
                <a:latin typeface="+mn-ea"/>
              </a:rPr>
              <a:t>，女生：</a:t>
            </a:r>
            <a:r>
              <a:rPr lang="en-US" altLang="zh-TW" dirty="0" smtClean="0">
                <a:latin typeface="+mn-ea"/>
              </a:rPr>
              <a:t>5~7RMB</a:t>
            </a:r>
            <a:endParaRPr lang="en-US" altLang="zh-TW" dirty="0" smtClean="0">
              <a:latin typeface="+mn-ea"/>
              <a:ea typeface="+mn-ea"/>
            </a:endParaRPr>
          </a:p>
          <a:p>
            <a:pPr lvl="2"/>
            <a:r>
              <a:rPr lang="zh-TW" altLang="en-US" dirty="0" smtClean="0">
                <a:latin typeface="+mn-ea"/>
              </a:rPr>
              <a:t>阿牛與仙草、冒菜、麻辣香鍋</a:t>
            </a:r>
            <a:endParaRPr lang="en-US" altLang="zh-TW" dirty="0" smtClean="0">
              <a:latin typeface="+mn-ea"/>
              <a:ea typeface="+mn-ea"/>
            </a:endParaRPr>
          </a:p>
          <a:p>
            <a:pPr lvl="1"/>
            <a:r>
              <a:rPr lang="zh-TW" altLang="en-US" dirty="0" smtClean="0">
                <a:latin typeface="+mn-ea"/>
                <a:ea typeface="+mn-ea"/>
              </a:rPr>
              <a:t>校外餐廳</a:t>
            </a:r>
            <a:endParaRPr lang="en-US" altLang="zh-TW" dirty="0" smtClean="0">
              <a:latin typeface="+mn-ea"/>
              <a:ea typeface="+mn-ea"/>
            </a:endParaRPr>
          </a:p>
          <a:p>
            <a:pPr lvl="2"/>
            <a:r>
              <a:rPr lang="zh-TW" altLang="en-US" dirty="0">
                <a:latin typeface="+mn-ea"/>
              </a:rPr>
              <a:t>太多了啦ㄏ</a:t>
            </a:r>
            <a:r>
              <a:rPr lang="zh-TW" altLang="en-US" dirty="0" smtClean="0">
                <a:latin typeface="+mn-ea"/>
              </a:rPr>
              <a:t>ㄏ</a:t>
            </a:r>
            <a:endParaRPr lang="en-US" altLang="zh-TW" dirty="0" smtClean="0">
              <a:latin typeface="+mn-ea"/>
            </a:endParaRPr>
          </a:p>
          <a:p>
            <a:r>
              <a:rPr lang="zh-TW" altLang="en-US" dirty="0" smtClean="0">
                <a:latin typeface="+mn-ea"/>
              </a:rPr>
              <a:t>天氣：炎熱～防曬</a:t>
            </a:r>
            <a:r>
              <a:rPr lang="en-US" altLang="zh-TW" dirty="0" smtClean="0">
                <a:latin typeface="+mn-ea"/>
              </a:rPr>
              <a:t>(</a:t>
            </a:r>
            <a:r>
              <a:rPr lang="zh-TW" altLang="en-US" dirty="0" smtClean="0">
                <a:latin typeface="+mn-ea"/>
              </a:rPr>
              <a:t>防中暑</a:t>
            </a:r>
            <a:r>
              <a:rPr lang="en-US" altLang="zh-TW" dirty="0" smtClean="0">
                <a:latin typeface="+mn-ea"/>
              </a:rPr>
              <a:t>)</a:t>
            </a:r>
            <a:r>
              <a:rPr lang="zh-TW" altLang="en-US" dirty="0" smtClean="0">
                <a:latin typeface="+mn-ea"/>
              </a:rPr>
              <a:t>用品必備！</a:t>
            </a:r>
            <a:endParaRPr lang="en-US" altLang="zh-TW" dirty="0" smtClean="0">
              <a:latin typeface="+mn-ea"/>
            </a:endParaRPr>
          </a:p>
          <a:p>
            <a:r>
              <a:rPr lang="zh-TW" altLang="en-US" dirty="0" smtClean="0">
                <a:latin typeface="+mn-ea"/>
              </a:rPr>
              <a:t>交通：地鐵、公車</a:t>
            </a:r>
            <a:r>
              <a:rPr lang="en-US" altLang="zh-TW" dirty="0" smtClean="0">
                <a:latin typeface="+mn-ea"/>
              </a:rPr>
              <a:t>(e</a:t>
            </a:r>
            <a:r>
              <a:rPr lang="zh-TW" altLang="en-US" dirty="0" smtClean="0">
                <a:latin typeface="+mn-ea"/>
              </a:rPr>
              <a:t>卡通</a:t>
            </a:r>
            <a:r>
              <a:rPr lang="en-US" altLang="zh-TW" dirty="0" smtClean="0">
                <a:latin typeface="+mn-ea"/>
              </a:rPr>
              <a:t>)</a:t>
            </a:r>
          </a:p>
          <a:p>
            <a:pPr lvl="1"/>
            <a:r>
              <a:rPr lang="en-US" altLang="zh-TW" dirty="0" smtClean="0">
                <a:latin typeface="+mn-ea"/>
              </a:rPr>
              <a:t>2</a:t>
            </a:r>
            <a:r>
              <a:rPr lang="zh-TW" altLang="en-US" dirty="0" smtClean="0">
                <a:latin typeface="+mn-ea"/>
              </a:rPr>
              <a:t> </a:t>
            </a:r>
            <a:r>
              <a:rPr lang="en-US" altLang="zh-TW" dirty="0" smtClean="0">
                <a:latin typeface="+mn-ea"/>
              </a:rPr>
              <a:t>RMB</a:t>
            </a:r>
            <a:r>
              <a:rPr lang="zh-TW" altLang="en-US" dirty="0" smtClean="0">
                <a:latin typeface="+mn-ea"/>
              </a:rPr>
              <a:t>任你行</a:t>
            </a:r>
            <a:r>
              <a:rPr lang="en-US" altLang="zh-TW" dirty="0" smtClean="0">
                <a:latin typeface="+mn-ea"/>
              </a:rPr>
              <a:t>!!!(</a:t>
            </a:r>
            <a:r>
              <a:rPr lang="zh-TW" altLang="en-US" dirty="0" smtClean="0">
                <a:latin typeface="+mn-ea"/>
              </a:rPr>
              <a:t>機場線除外</a:t>
            </a:r>
            <a:r>
              <a:rPr lang="en-US" altLang="zh-TW" dirty="0" smtClean="0">
                <a:latin typeface="+mn-ea"/>
              </a:rPr>
              <a:t>)</a:t>
            </a:r>
            <a:endParaRPr lang="en-US" altLang="zh-TW" dirty="0" smtClean="0">
              <a:latin typeface="+mn-ea"/>
            </a:endParaRPr>
          </a:p>
          <a:p>
            <a:endParaRPr lang="zh-TW" altLang="en-US" dirty="0">
              <a:latin typeface="+mn-ea"/>
              <a:ea typeface="+mn-ea"/>
            </a:endParaRPr>
          </a:p>
        </p:txBody>
      </p:sp>
      <p:pic>
        <p:nvPicPr>
          <p:cNvPr id="7" name="圖片 6" descr="220px-Peking_University.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72200" y="548680"/>
            <a:ext cx="2095500" cy="2095500"/>
          </a:xfrm>
          <a:prstGeom prst="rect">
            <a:avLst/>
          </a:prstGeom>
          <a:solidFill>
            <a:schemeClr val="accent1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+mn-ea"/>
                <a:ea typeface="+mn-ea"/>
              </a:rPr>
              <a:t>留學生宿舍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2AC10-4F45-4FE2-97D9-D7B27B3ABBE4}" type="datetime1">
              <a:rPr lang="zh-TW" altLang="en-US" smtClean="0"/>
              <a:t>2013/3/3</a:t>
            </a:fld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41EB17E-4376-46B1-9A52-2EF70D86D410}" type="slidenum">
              <a:rPr lang="zh-TW" altLang="en-US" smtClean="0"/>
              <a:pPr/>
              <a:t>6</a:t>
            </a:fld>
            <a:endParaRPr lang="zh-TW" altLang="en-US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 smtClean="0">
                <a:latin typeface="+mn-ea"/>
                <a:ea typeface="+mn-ea"/>
              </a:rPr>
              <a:t>一人一</a:t>
            </a:r>
            <a:r>
              <a:rPr lang="zh-TW" altLang="en-US" dirty="0" smtClean="0">
                <a:latin typeface="+mn-ea"/>
              </a:rPr>
              <a:t>臥室，</a:t>
            </a:r>
            <a:r>
              <a:rPr lang="zh-TW" altLang="en-US" dirty="0" smtClean="0">
                <a:latin typeface="+mn-ea"/>
                <a:ea typeface="+mn-ea"/>
              </a:rPr>
              <a:t>三人共用一浴室</a:t>
            </a:r>
            <a:endParaRPr lang="en-US" altLang="zh-TW" dirty="0" smtClean="0">
              <a:latin typeface="+mn-ea"/>
              <a:ea typeface="+mn-ea"/>
            </a:endParaRPr>
          </a:p>
          <a:p>
            <a:r>
              <a:rPr lang="zh-TW" altLang="en-US" dirty="0" smtClean="0">
                <a:latin typeface="+mn-ea"/>
                <a:ea typeface="+mn-ea"/>
              </a:rPr>
              <a:t>電視、網路、冷氣</a:t>
            </a:r>
            <a:endParaRPr lang="en-US" altLang="zh-TW" dirty="0" smtClean="0">
              <a:latin typeface="+mn-ea"/>
              <a:ea typeface="+mn-ea"/>
            </a:endParaRPr>
          </a:p>
          <a:p>
            <a:pPr marL="0" indent="0">
              <a:buNone/>
            </a:pPr>
            <a:endParaRPr lang="zh-TW" altLang="en-US" dirty="0">
              <a:latin typeface="+mn-ea"/>
              <a:ea typeface="+mn-ea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96" y="764704"/>
            <a:ext cx="7790656" cy="51937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6" y="0"/>
            <a:ext cx="9144000" cy="6858000"/>
          </a:xfrm>
          <a:prstGeom prst="rect">
            <a:avLst/>
          </a:prstGeom>
        </p:spPr>
      </p:pic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09BF3-DB5E-49A2-862B-C8D240A56D38}" type="datetime1">
              <a:rPr lang="zh-TW" altLang="en-US" smtClean="0"/>
              <a:t>2013/3/3</a:t>
            </a:fld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EB17E-4376-46B1-9A52-2EF70D86D410}" type="slidenum">
              <a:rPr lang="zh-TW" altLang="en-US" smtClean="0"/>
              <a:pPr/>
              <a:t>7</a:t>
            </a:fld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-27764" y="188640"/>
            <a:ext cx="2376264" cy="1362075"/>
          </a:xfrm>
        </p:spPr>
        <p:txBody>
          <a:bodyPr/>
          <a:lstStyle/>
          <a:p>
            <a:pPr algn="ctr"/>
            <a:r>
              <a:rPr lang="zh-TW" altLang="en-US" dirty="0" smtClean="0">
                <a:solidFill>
                  <a:schemeClr val="bg1"/>
                </a:solidFill>
                <a:latin typeface="+mn-ea"/>
                <a:ea typeface="+mn-ea"/>
              </a:rPr>
              <a:t>研究篇</a:t>
            </a:r>
            <a:endParaRPr lang="zh-TW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>
                <a:latin typeface="+mn-ea"/>
                <a:ea typeface="+mn-ea"/>
              </a:rPr>
              <a:t/>
            </a:r>
            <a:br>
              <a:rPr lang="en-US" altLang="zh-TW" dirty="0" smtClean="0">
                <a:latin typeface="+mn-ea"/>
                <a:ea typeface="+mn-ea"/>
              </a:rPr>
            </a:br>
            <a:r>
              <a:rPr lang="zh-TW" altLang="en-US" dirty="0" smtClean="0">
                <a:latin typeface="+mn-ea"/>
                <a:ea typeface="+mn-ea"/>
              </a:rPr>
              <a:t>研究篇</a:t>
            </a:r>
            <a:r>
              <a:rPr lang="en-US" altLang="zh-TW" dirty="0" smtClean="0">
                <a:latin typeface="+mn-ea"/>
                <a:ea typeface="+mn-ea"/>
              </a:rPr>
              <a:t/>
            </a:r>
            <a:br>
              <a:rPr lang="en-US" altLang="zh-TW" dirty="0" smtClean="0">
                <a:latin typeface="+mn-ea"/>
                <a:ea typeface="+mn-ea"/>
              </a:rPr>
            </a:b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4F717-904E-4BAF-BA19-BC18AD5C1FDD}" type="datetime1">
              <a:rPr lang="zh-TW" altLang="en-US" smtClean="0"/>
              <a:t>2013/3/3</a:t>
            </a:fld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41EB17E-4376-46B1-9A52-2EF70D86D410}" type="slidenum">
              <a:rPr lang="zh-TW" altLang="en-US" smtClean="0"/>
              <a:pPr/>
              <a:t>8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+mn-ea"/>
                <a:ea typeface="+mn-ea"/>
              </a:rPr>
              <a:t>交流前：研究計畫書</a:t>
            </a:r>
            <a:endParaRPr lang="en-US" altLang="zh-TW" dirty="0" smtClean="0">
              <a:latin typeface="+mn-ea"/>
              <a:ea typeface="+mn-ea"/>
            </a:endParaRPr>
          </a:p>
          <a:p>
            <a:endParaRPr lang="en-US" altLang="zh-TW" dirty="0" smtClean="0">
              <a:latin typeface="+mn-ea"/>
              <a:ea typeface="+mn-ea"/>
            </a:endParaRPr>
          </a:p>
          <a:p>
            <a:r>
              <a:rPr lang="zh-TW" altLang="en-US" dirty="0" smtClean="0">
                <a:latin typeface="+mn-ea"/>
                <a:ea typeface="+mn-ea"/>
              </a:rPr>
              <a:t>交流中：研究專題</a:t>
            </a:r>
            <a:endParaRPr lang="en-US" altLang="zh-TW" dirty="0" smtClean="0">
              <a:latin typeface="+mn-ea"/>
              <a:ea typeface="+mn-ea"/>
            </a:endParaRPr>
          </a:p>
          <a:p>
            <a:pPr lvl="1"/>
            <a:r>
              <a:rPr lang="zh-TW" altLang="en-US" dirty="0" smtClean="0">
                <a:latin typeface="+mn-ea"/>
                <a:ea typeface="+mn-ea"/>
              </a:rPr>
              <a:t>指導教授</a:t>
            </a:r>
            <a:endParaRPr lang="en-US" altLang="zh-TW" dirty="0" smtClean="0">
              <a:latin typeface="+mn-ea"/>
              <a:ea typeface="+mn-ea"/>
            </a:endParaRPr>
          </a:p>
          <a:p>
            <a:pPr lvl="1"/>
            <a:r>
              <a:rPr lang="zh-TW" altLang="en-US" dirty="0" smtClean="0">
                <a:latin typeface="+mn-ea"/>
                <a:ea typeface="+mn-ea"/>
              </a:rPr>
              <a:t>實驗室、研究室</a:t>
            </a:r>
            <a:endParaRPr lang="en-US" altLang="zh-TW" dirty="0" smtClean="0">
              <a:latin typeface="+mn-ea"/>
              <a:ea typeface="+mn-ea"/>
            </a:endParaRPr>
          </a:p>
          <a:p>
            <a:pPr lvl="1"/>
            <a:r>
              <a:rPr lang="zh-TW" altLang="en-US" dirty="0" smtClean="0">
                <a:latin typeface="+mn-ea"/>
                <a:ea typeface="+mn-ea"/>
              </a:rPr>
              <a:t>圖書館館藏</a:t>
            </a:r>
            <a:endParaRPr lang="en-US" altLang="zh-TW" dirty="0" smtClean="0">
              <a:latin typeface="+mn-ea"/>
              <a:ea typeface="+mn-ea"/>
            </a:endParaRPr>
          </a:p>
          <a:p>
            <a:pPr lvl="1"/>
            <a:r>
              <a:rPr lang="zh-TW" altLang="en-US" dirty="0" smtClean="0">
                <a:latin typeface="+mn-ea"/>
                <a:ea typeface="+mn-ea"/>
              </a:rPr>
              <a:t>線上資源</a:t>
            </a:r>
            <a:r>
              <a:rPr lang="en-US" altLang="zh-TW" dirty="0" smtClean="0">
                <a:latin typeface="+mn-ea"/>
                <a:ea typeface="+mn-ea"/>
              </a:rPr>
              <a:t>(</a:t>
            </a:r>
            <a:r>
              <a:rPr lang="zh-TW" altLang="zh-TW" dirty="0" smtClean="0"/>
              <a:t>中國期刊全文數據庫</a:t>
            </a:r>
            <a:r>
              <a:rPr lang="en-US" altLang="zh-TW" dirty="0" smtClean="0">
                <a:latin typeface="+mn-ea"/>
                <a:ea typeface="+mn-ea"/>
              </a:rPr>
              <a:t>)</a:t>
            </a:r>
          </a:p>
          <a:p>
            <a:pPr lvl="1"/>
            <a:endParaRPr lang="en-US" altLang="zh-TW" dirty="0" smtClean="0">
              <a:latin typeface="+mn-ea"/>
              <a:ea typeface="+mn-ea"/>
            </a:endParaRPr>
          </a:p>
          <a:p>
            <a:r>
              <a:rPr lang="zh-TW" altLang="en-US" dirty="0" smtClean="0">
                <a:latin typeface="+mn-ea"/>
                <a:ea typeface="+mn-ea"/>
              </a:rPr>
              <a:t>交流後：交流心得</a:t>
            </a:r>
            <a:endParaRPr lang="zh-TW" altLang="en-US" dirty="0">
              <a:latin typeface="+mn-ea"/>
              <a:ea typeface="+mn-ea"/>
            </a:endParaRPr>
          </a:p>
        </p:txBody>
      </p:sp>
      <p:pic>
        <p:nvPicPr>
          <p:cNvPr id="6" name="圖片 5" descr="SAM_418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1656184"/>
            <a:ext cx="4043941" cy="3032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6516216" y="6021288"/>
            <a:ext cx="3024336" cy="648072"/>
          </a:xfrm>
        </p:spPr>
        <p:txBody>
          <a:bodyPr>
            <a:normAutofit/>
          </a:bodyPr>
          <a:lstStyle/>
          <a:p>
            <a:pPr algn="ctr"/>
            <a:r>
              <a:rPr lang="zh-TW" altLang="en-US" dirty="0" smtClean="0">
                <a:solidFill>
                  <a:schemeClr val="bg1"/>
                </a:solidFill>
              </a:rPr>
              <a:t>旅遊篇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0" y="5153183"/>
            <a:ext cx="3131840" cy="1673225"/>
          </a:xfrm>
        </p:spPr>
        <p:txBody>
          <a:bodyPr>
            <a:normAutofit fontScale="70000" lnSpcReduction="20000"/>
          </a:bodyPr>
          <a:lstStyle/>
          <a:p>
            <a:r>
              <a:rPr lang="zh-TW" altLang="en-US" sz="4000" dirty="0" smtClean="0">
                <a:solidFill>
                  <a:schemeClr val="bg1"/>
                </a:solidFill>
                <a:latin typeface="+mn-ea"/>
              </a:rPr>
              <a:t>北京玩透透</a:t>
            </a:r>
            <a:endParaRPr lang="en-US" altLang="zh-TW" sz="4000" dirty="0" smtClean="0">
              <a:solidFill>
                <a:schemeClr val="bg1"/>
              </a:solidFill>
              <a:latin typeface="+mn-ea"/>
            </a:endParaRPr>
          </a:p>
          <a:p>
            <a:r>
              <a:rPr lang="zh-TW" altLang="en-US" sz="4000" dirty="0" smtClean="0">
                <a:solidFill>
                  <a:schemeClr val="bg1"/>
                </a:solidFill>
                <a:latin typeface="+mn-ea"/>
              </a:rPr>
              <a:t>天津、河北、蘇杭</a:t>
            </a:r>
            <a:endParaRPr lang="en-US" altLang="zh-TW" sz="4000" dirty="0" smtClean="0">
              <a:solidFill>
                <a:schemeClr val="bg1"/>
              </a:solidFill>
              <a:latin typeface="+mn-ea"/>
            </a:endParaRPr>
          </a:p>
          <a:p>
            <a:r>
              <a:rPr lang="zh-TW" altLang="en-US" sz="4000" dirty="0" smtClean="0">
                <a:solidFill>
                  <a:schemeClr val="bg1"/>
                </a:solidFill>
                <a:latin typeface="+mn-ea"/>
              </a:rPr>
              <a:t>上海、香港</a:t>
            </a:r>
            <a:endParaRPr lang="en-US" altLang="zh-TW" sz="4000" dirty="0" smtClean="0">
              <a:solidFill>
                <a:schemeClr val="bg1"/>
              </a:solidFill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7288-3F80-4C11-AEBB-6ACFD3F185A7}" type="datetime1">
              <a:rPr lang="zh-TW" altLang="en-US" smtClean="0"/>
              <a:t>2013/3/3</a:t>
            </a:fld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EB17E-4376-46B1-9A52-2EF70D86D410}" type="slidenum">
              <a:rPr lang="zh-TW" altLang="en-US" smtClean="0"/>
              <a:pPr/>
              <a:t>9</a:t>
            </a:fld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地平線">
  <a:themeElements>
    <a:clrScheme name="地平線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地平線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地平線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634</TotalTime>
  <Words>328</Words>
  <Application>Microsoft Office PowerPoint</Application>
  <PresentationFormat>如螢幕大小 (4:3)</PresentationFormat>
  <Paragraphs>102</Paragraphs>
  <Slides>13</Slides>
  <Notes>4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4" baseType="lpstr">
      <vt:lpstr>地平線</vt:lpstr>
      <vt:lpstr>兩岸交流莙政獎學金 北京大學</vt:lpstr>
      <vt:lpstr>大綱</vt:lpstr>
      <vt:lpstr> 行前規劃及準備 </vt:lpstr>
      <vt:lpstr>生活篇</vt:lpstr>
      <vt:lpstr>生活篇</vt:lpstr>
      <vt:lpstr>留學生宿舍</vt:lpstr>
      <vt:lpstr>研究篇</vt:lpstr>
      <vt:lpstr> 研究篇 </vt:lpstr>
      <vt:lpstr>旅遊篇</vt:lpstr>
      <vt:lpstr>歷史文化之旅</vt:lpstr>
      <vt:lpstr>知性藝術之旅</vt:lpstr>
      <vt:lpstr>其他行程</vt:lpstr>
      <vt:lpstr>歡迎來北京大學!!</vt:lpstr>
    </vt:vector>
  </TitlesOfParts>
  <Company>888TIGER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北京大學</dc:title>
  <dc:creator>Moffy Yeh</dc:creator>
  <cp:lastModifiedBy>arcadze</cp:lastModifiedBy>
  <cp:revision>59</cp:revision>
  <dcterms:created xsi:type="dcterms:W3CDTF">2012-02-16T13:37:49Z</dcterms:created>
  <dcterms:modified xsi:type="dcterms:W3CDTF">2013-03-03T13:53:38Z</dcterms:modified>
</cp:coreProperties>
</file>